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703" r:id="rId3"/>
    <p:sldId id="749" r:id="rId4"/>
    <p:sldId id="704" r:id="rId5"/>
    <p:sldId id="765" r:id="rId6"/>
    <p:sldId id="781" r:id="rId7"/>
    <p:sldId id="767" r:id="rId8"/>
    <p:sldId id="777" r:id="rId9"/>
    <p:sldId id="722" r:id="rId10"/>
    <p:sldId id="745" r:id="rId11"/>
    <p:sldId id="785" r:id="rId12"/>
    <p:sldId id="726" r:id="rId13"/>
    <p:sldId id="748" r:id="rId14"/>
    <p:sldId id="750" r:id="rId15"/>
    <p:sldId id="779" r:id="rId16"/>
    <p:sldId id="769" r:id="rId17"/>
    <p:sldId id="778" r:id="rId18"/>
    <p:sldId id="742" r:id="rId19"/>
    <p:sldId id="741" r:id="rId20"/>
    <p:sldId id="740" r:id="rId21"/>
    <p:sldId id="762" r:id="rId22"/>
    <p:sldId id="763" r:id="rId23"/>
    <p:sldId id="782" r:id="rId24"/>
    <p:sldId id="754" r:id="rId25"/>
    <p:sldId id="753" r:id="rId26"/>
    <p:sldId id="780" r:id="rId27"/>
    <p:sldId id="710" r:id="rId28"/>
    <p:sldId id="713" r:id="rId29"/>
    <p:sldId id="711" r:id="rId30"/>
    <p:sldId id="714" r:id="rId31"/>
    <p:sldId id="728" r:id="rId32"/>
    <p:sldId id="731" r:id="rId33"/>
    <p:sldId id="784" r:id="rId34"/>
    <p:sldId id="739" r:id="rId35"/>
    <p:sldId id="712" r:id="rId36"/>
    <p:sldId id="770" r:id="rId37"/>
    <p:sldId id="715" r:id="rId38"/>
    <p:sldId id="716" r:id="rId39"/>
    <p:sldId id="717" r:id="rId40"/>
    <p:sldId id="747" r:id="rId41"/>
    <p:sldId id="752" r:id="rId42"/>
    <p:sldId id="772" r:id="rId43"/>
    <p:sldId id="773" r:id="rId44"/>
    <p:sldId id="776" r:id="rId45"/>
    <p:sldId id="719" r:id="rId46"/>
    <p:sldId id="783" r:id="rId47"/>
    <p:sldId id="733" r:id="rId48"/>
    <p:sldId id="384" r:id="rId49"/>
    <p:sldId id="759" r:id="rId50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E0E3"/>
    <a:srgbClr val="366092"/>
    <a:srgbClr val="EDF7F9"/>
    <a:srgbClr val="0070C0"/>
    <a:srgbClr val="003366"/>
    <a:srgbClr val="002142"/>
    <a:srgbClr val="CC00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7491" autoAdjust="0"/>
  </p:normalViewPr>
  <p:slideViewPr>
    <p:cSldViewPr>
      <p:cViewPr>
        <p:scale>
          <a:sx n="190" d="100"/>
          <a:sy n="190" d="100"/>
        </p:scale>
        <p:origin x="-2076" y="-2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s001\temp\Edgar\Apresenta&#231;&#227;o%20DIR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s001\temp\Edgar\Apresenta&#231;&#227;o%20DIR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s001\areas\assessoria_de_estudos_atuariais\001_Apresentacoes\Diretoria\2015\Apoio\Gr&#225;ficos%20apresenta&#231;&#227;o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vb2518\Desktop\Consulta%20Juliana%20Cavalca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xv2470\AppData\Local\Microsoft\Windows\Temporary%20Internet%20Files\Content.Outlook\INPIIBZ2\Apresenta&#231;&#227;o%20DIRE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cs001\temp\Edgar\Apresenta&#231;&#227;o%20DIR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u="none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Planejamento!$A$19:$A$23</c:f>
              <c:numCache>
                <c:formatCode>_("R$ "* ###,000_);_("R$ "* \(###,000\);_("R$ "* "-"??_);_(@_)</c:formatCode>
                <c:ptCount val="5"/>
                <c:pt idx="0">
                  <c:v>3500</c:v>
                </c:pt>
                <c:pt idx="1">
                  <c:v>6000</c:v>
                </c:pt>
                <c:pt idx="2">
                  <c:v>10000</c:v>
                </c:pt>
                <c:pt idx="3">
                  <c:v>14000</c:v>
                </c:pt>
                <c:pt idx="4">
                  <c:v>18000</c:v>
                </c:pt>
              </c:numCache>
            </c:numRef>
          </c:cat>
          <c:val>
            <c:numRef>
              <c:f>Planejamento!$B$19:$B$23</c:f>
              <c:numCache>
                <c:formatCode>0%</c:formatCode>
                <c:ptCount val="5"/>
                <c:pt idx="0">
                  <c:v>0.8900000000000019</c:v>
                </c:pt>
                <c:pt idx="1">
                  <c:v>0.52</c:v>
                </c:pt>
                <c:pt idx="2">
                  <c:v>0.31000000000000122</c:v>
                </c:pt>
                <c:pt idx="3">
                  <c:v>0.22000000000000045</c:v>
                </c:pt>
                <c:pt idx="4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245472"/>
        <c:axId val="186247824"/>
      </c:barChart>
      <c:lineChart>
        <c:grouping val="standard"/>
        <c:varyColors val="0"/>
        <c:ser>
          <c:idx val="1"/>
          <c:order val="1"/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chemeClr val="accent5">
                    <a:lumMod val="90000"/>
                  </a:schemeClr>
                </a:solidFill>
              </a:ln>
            </c:spPr>
          </c:marker>
          <c:cat>
            <c:numRef>
              <c:f>Planejamento!$A$19:$A$23</c:f>
              <c:numCache>
                <c:formatCode>_("R$ "* ###,000_);_("R$ "* \(###,000\);_("R$ "* "-"??_);_(@_)</c:formatCode>
                <c:ptCount val="5"/>
                <c:pt idx="0">
                  <c:v>3500</c:v>
                </c:pt>
                <c:pt idx="1">
                  <c:v>6000</c:v>
                </c:pt>
                <c:pt idx="2">
                  <c:v>10000</c:v>
                </c:pt>
                <c:pt idx="3">
                  <c:v>14000</c:v>
                </c:pt>
                <c:pt idx="4">
                  <c:v>18000</c:v>
                </c:pt>
              </c:numCache>
            </c:numRef>
          </c:cat>
          <c:val>
            <c:numRef>
              <c:f>Planejamento!$C$19:$C$23</c:f>
              <c:numCache>
                <c:formatCode>0%</c:formatCode>
                <c:ptCount val="5"/>
                <c:pt idx="0">
                  <c:v>0.8900000000000019</c:v>
                </c:pt>
                <c:pt idx="1">
                  <c:v>0.52</c:v>
                </c:pt>
                <c:pt idx="2">
                  <c:v>0.31000000000000122</c:v>
                </c:pt>
                <c:pt idx="3">
                  <c:v>0.22000000000000045</c:v>
                </c:pt>
                <c:pt idx="4">
                  <c:v>0.17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45472"/>
        <c:axId val="186247824"/>
      </c:lineChart>
      <c:catAx>
        <c:axId val="186245472"/>
        <c:scaling>
          <c:orientation val="minMax"/>
        </c:scaling>
        <c:delete val="0"/>
        <c:axPos val="b"/>
        <c:numFmt formatCode="_(&quot;R$ &quot;* ###,000_);_(&quot;R$ &quot;* \(###,000\);_(&quot;R$ 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u="none">
                <a:solidFill>
                  <a:schemeClr val="tx1"/>
                </a:solidFill>
              </a:defRPr>
            </a:pPr>
            <a:endParaRPr lang="pt-BR"/>
          </a:p>
        </c:txPr>
        <c:crossAx val="186247824"/>
        <c:crosses val="autoZero"/>
        <c:auto val="1"/>
        <c:lblAlgn val="ctr"/>
        <c:lblOffset val="100"/>
        <c:noMultiLvlLbl val="0"/>
      </c:catAx>
      <c:valAx>
        <c:axId val="1862478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u="none">
                <a:solidFill>
                  <a:schemeClr val="tx1"/>
                </a:solidFill>
              </a:defRPr>
            </a:pPr>
            <a:endParaRPr lang="pt-BR"/>
          </a:p>
        </c:txPr>
        <c:crossAx val="1862454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lang="pt-BR" sz="1400" b="1" u="sng" kern="1200" dirty="0" smtClean="0">
          <a:solidFill>
            <a:srgbClr val="000099"/>
          </a:solidFill>
          <a:latin typeface="Arial" charset="0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'Prev Complementar'!$A$19:$A$23</c:f>
              <c:numCache>
                <c:formatCode>_("R$ "* ###,000_);_("R$ "* \(###,000\);_("R$ "* "-"??_);_(@_)</c:formatCode>
                <c:ptCount val="5"/>
                <c:pt idx="0">
                  <c:v>3500</c:v>
                </c:pt>
                <c:pt idx="1">
                  <c:v>6000</c:v>
                </c:pt>
                <c:pt idx="2">
                  <c:v>10000</c:v>
                </c:pt>
                <c:pt idx="3">
                  <c:v>14000</c:v>
                </c:pt>
                <c:pt idx="4">
                  <c:v>18000</c:v>
                </c:pt>
              </c:numCache>
            </c:numRef>
          </c:cat>
          <c:val>
            <c:numRef>
              <c:f>'Prev Complementar'!$B$19:$B$23</c:f>
              <c:numCache>
                <c:formatCode>0%</c:formatCode>
                <c:ptCount val="5"/>
                <c:pt idx="0">
                  <c:v>0.89</c:v>
                </c:pt>
                <c:pt idx="1">
                  <c:v>0.52</c:v>
                </c:pt>
                <c:pt idx="2">
                  <c:v>0.31000000000000122</c:v>
                </c:pt>
                <c:pt idx="3">
                  <c:v>0.22</c:v>
                </c:pt>
                <c:pt idx="4">
                  <c:v>0.17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'Prev Complementar'!$A$19:$A$23</c:f>
              <c:numCache>
                <c:formatCode>_("R$ "* ###,000_);_("R$ "* \(###,000\);_("R$ "* "-"??_);_(@_)</c:formatCode>
                <c:ptCount val="5"/>
                <c:pt idx="0">
                  <c:v>3500</c:v>
                </c:pt>
                <c:pt idx="1">
                  <c:v>6000</c:v>
                </c:pt>
                <c:pt idx="2">
                  <c:v>10000</c:v>
                </c:pt>
                <c:pt idx="3">
                  <c:v>14000</c:v>
                </c:pt>
                <c:pt idx="4">
                  <c:v>18000</c:v>
                </c:pt>
              </c:numCache>
            </c:numRef>
          </c:cat>
          <c:val>
            <c:numRef>
              <c:f>'Prev Complementar'!$C$19:$C$23</c:f>
              <c:numCache>
                <c:formatCode>0%</c:formatCode>
                <c:ptCount val="5"/>
                <c:pt idx="0">
                  <c:v>0.10999999999999999</c:v>
                </c:pt>
                <c:pt idx="1">
                  <c:v>0.48000000000000032</c:v>
                </c:pt>
                <c:pt idx="2">
                  <c:v>0.59000000000000008</c:v>
                </c:pt>
                <c:pt idx="3">
                  <c:v>0.58000000000000007</c:v>
                </c:pt>
                <c:pt idx="4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248608"/>
        <c:axId val="186249000"/>
      </c:barChart>
      <c:catAx>
        <c:axId val="186248608"/>
        <c:scaling>
          <c:orientation val="minMax"/>
        </c:scaling>
        <c:delete val="0"/>
        <c:axPos val="b"/>
        <c:numFmt formatCode="_(&quot;R$ &quot;* ###,000_);_(&quot;R$ &quot;* \(###,000\);_(&quot;R$ 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86249000"/>
        <c:crosses val="autoZero"/>
        <c:auto val="1"/>
        <c:lblAlgn val="ctr"/>
        <c:lblOffset val="100"/>
        <c:noMultiLvlLbl val="0"/>
      </c:catAx>
      <c:valAx>
        <c:axId val="18624900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186248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028188358361056E-2"/>
          <c:y val="2.4994453628758108E-2"/>
          <c:w val="0.90268868193169549"/>
          <c:h val="0.78366253222630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'Rentabilidade BD'!$B$24</c:f>
              <c:strCache>
                <c:ptCount val="1"/>
                <c:pt idx="0">
                  <c:v>INPC + 5,75%  mensal</c:v>
                </c:pt>
              </c:strCache>
            </c:strRef>
          </c:tx>
          <c:spPr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delete val="1"/>
          </c:dLbls>
          <c:cat>
            <c:strRef>
              <c:f>'Rentabilidade BD'!$A$25:$A$36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BD'!$B$25:$B$36</c:f>
              <c:numCache>
                <c:formatCode>0.00</c:formatCode>
                <c:ptCount val="12"/>
                <c:pt idx="0">
                  <c:v>1.1385416020780199</c:v>
                </c:pt>
                <c:pt idx="1">
                  <c:v>1.10225048914219</c:v>
                </c:pt>
                <c:pt idx="2">
                  <c:v>1.245879268518445</c:v>
                </c:pt>
                <c:pt idx="3">
                  <c:v>1.228</c:v>
                </c:pt>
                <c:pt idx="4">
                  <c:v>1.07</c:v>
                </c:pt>
                <c:pt idx="5">
                  <c:v>0.70585344400000005</c:v>
                </c:pt>
                <c:pt idx="6">
                  <c:v>0.64200000000000224</c:v>
                </c:pt>
                <c:pt idx="7">
                  <c:v>0.64800000000000224</c:v>
                </c:pt>
                <c:pt idx="8">
                  <c:v>0.98199999999999998</c:v>
                </c:pt>
                <c:pt idx="9">
                  <c:v>0.89400000000000124</c:v>
                </c:pt>
                <c:pt idx="10">
                  <c:v>0.97700000000000065</c:v>
                </c:pt>
                <c:pt idx="11">
                  <c:v>1.0900000000000001</c:v>
                </c:pt>
              </c:numCache>
            </c:numRef>
          </c:val>
        </c:ser>
        <c:ser>
          <c:idx val="2"/>
          <c:order val="2"/>
          <c:tx>
            <c:strRef>
              <c:f>'Rentabilidade BD'!$D$24</c:f>
              <c:strCache>
                <c:ptCount val="1"/>
                <c:pt idx="0">
                  <c:v>Rentabilidade mensal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delete val="1"/>
          </c:dLbls>
          <c:cat>
            <c:strRef>
              <c:f>'Rentabilidade BD'!$A$25:$A$36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BD'!$D$25:$D$36</c:f>
              <c:numCache>
                <c:formatCode>0.00</c:formatCode>
                <c:ptCount val="12"/>
                <c:pt idx="0">
                  <c:v>0.55000000000000004</c:v>
                </c:pt>
                <c:pt idx="1">
                  <c:v>1.272</c:v>
                </c:pt>
                <c:pt idx="2">
                  <c:v>1.288</c:v>
                </c:pt>
                <c:pt idx="3">
                  <c:v>1.448</c:v>
                </c:pt>
                <c:pt idx="4">
                  <c:v>1.2929999999999959</c:v>
                </c:pt>
                <c:pt idx="5">
                  <c:v>1.2369999999999952</c:v>
                </c:pt>
                <c:pt idx="6">
                  <c:v>1.085</c:v>
                </c:pt>
                <c:pt idx="7">
                  <c:v>1.08</c:v>
                </c:pt>
                <c:pt idx="8">
                  <c:v>0.44000000000000056</c:v>
                </c:pt>
                <c:pt idx="9">
                  <c:v>1.4469999999999952</c:v>
                </c:pt>
                <c:pt idx="10">
                  <c:v>1.0549999999999959</c:v>
                </c:pt>
                <c:pt idx="11">
                  <c:v>1.508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246256"/>
        <c:axId val="186245864"/>
      </c:barChart>
      <c:lineChart>
        <c:grouping val="standard"/>
        <c:varyColors val="0"/>
        <c:ser>
          <c:idx val="1"/>
          <c:order val="1"/>
          <c:tx>
            <c:strRef>
              <c:f>'Rentabilidade BD'!$C$24</c:f>
              <c:strCache>
                <c:ptCount val="1"/>
                <c:pt idx="0">
                  <c:v>INPC + 5,75%  Acumulada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layout>
                <c:manualLayout>
                  <c:x val="-4.7603961662989816E-2"/>
                  <c:y val="-2.5982976097893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856703421842152E-2"/>
                  <c:y val="-2.2833524449664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431429245956795E-2"/>
                  <c:y val="-3.2281879394353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006155070071696E-2"/>
                  <c:y val="-3.8580782690812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'Rentabilidade BD'!$A$25:$A$36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BD'!$C$25:$C$36</c:f>
              <c:numCache>
                <c:formatCode>0.00</c:formatCode>
                <c:ptCount val="12"/>
                <c:pt idx="0">
                  <c:v>1.1385416020780199</c:v>
                </c:pt>
                <c:pt idx="1">
                  <c:v>2.2533416715982102</c:v>
                </c:pt>
                <c:pt idx="2">
                  <c:v>3.4956714587276401</c:v>
                </c:pt>
                <c:pt idx="3">
                  <c:v>4.7669999999999995</c:v>
                </c:pt>
                <c:pt idx="4">
                  <c:v>5.8879999999999955</c:v>
                </c:pt>
                <c:pt idx="5">
                  <c:v>6.6354140949999945</c:v>
                </c:pt>
                <c:pt idx="6">
                  <c:v>7.3199999999999985</c:v>
                </c:pt>
                <c:pt idx="7">
                  <c:v>8.0150000000000006</c:v>
                </c:pt>
                <c:pt idx="8">
                  <c:v>9.0750000000000028</c:v>
                </c:pt>
                <c:pt idx="9">
                  <c:v>10.050000000000002</c:v>
                </c:pt>
                <c:pt idx="10">
                  <c:v>11.125</c:v>
                </c:pt>
                <c:pt idx="11">
                  <c:v>12.336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'Rentabilidade BD'!$E$24</c:f>
              <c:strCache>
                <c:ptCount val="1"/>
                <c:pt idx="0">
                  <c:v>Rentabilidade Acumulada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8774415951120908E-2"/>
                  <c:y val="9.71795807659001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856703421842152E-2"/>
                  <c:y val="4.4879685987271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557800125382894E-2"/>
                  <c:y val="3.8580782690812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707251773612448E-2"/>
                  <c:y val="2.5982976097893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'Rentabilidade BD'!$A$25:$A$36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BD'!$E$25:$E$36</c:f>
              <c:numCache>
                <c:formatCode>0.00</c:formatCode>
                <c:ptCount val="12"/>
                <c:pt idx="0">
                  <c:v>0.55000000000000004</c:v>
                </c:pt>
                <c:pt idx="1">
                  <c:v>1.831</c:v>
                </c:pt>
                <c:pt idx="2">
                  <c:v>3.1429999999999998</c:v>
                </c:pt>
                <c:pt idx="3">
                  <c:v>4.6369999999999996</c:v>
                </c:pt>
                <c:pt idx="4">
                  <c:v>5.99</c:v>
                </c:pt>
                <c:pt idx="5">
                  <c:v>7.3010000000000002</c:v>
                </c:pt>
                <c:pt idx="6">
                  <c:v>8.4650000000000247</c:v>
                </c:pt>
                <c:pt idx="7">
                  <c:v>9.64</c:v>
                </c:pt>
                <c:pt idx="8">
                  <c:v>10.120000000000001</c:v>
                </c:pt>
                <c:pt idx="9">
                  <c:v>11.71</c:v>
                </c:pt>
                <c:pt idx="10">
                  <c:v>12.89</c:v>
                </c:pt>
                <c:pt idx="11">
                  <c:v>14.59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252136"/>
        <c:axId val="186252528"/>
      </c:lineChart>
      <c:catAx>
        <c:axId val="186252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186252528"/>
        <c:crosses val="autoZero"/>
        <c:auto val="1"/>
        <c:lblAlgn val="ctr"/>
        <c:lblOffset val="100"/>
        <c:noMultiLvlLbl val="0"/>
      </c:catAx>
      <c:valAx>
        <c:axId val="1862525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86252136"/>
        <c:crosses val="autoZero"/>
        <c:crossBetween val="between"/>
      </c:valAx>
      <c:valAx>
        <c:axId val="18624586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86246256"/>
        <c:crosses val="max"/>
        <c:crossBetween val="between"/>
      </c:valAx>
      <c:catAx>
        <c:axId val="18624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862458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1396279388252503E-2"/>
          <c:y val="0.87467646819999723"/>
          <c:w val="0.89999995602165883"/>
          <c:h val="3.877146087840215E-2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3216304458987E-2"/>
          <c:y val="3.3761095510460595E-2"/>
          <c:w val="0.90030622714117925"/>
          <c:h val="0.792598715085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'Rentabilidade CV'!$B$31</c:f>
              <c:strCache>
                <c:ptCount val="1"/>
                <c:pt idx="0">
                  <c:v>IPCA + 5,50% </c:v>
                </c:pt>
              </c:strCache>
            </c:strRef>
          </c:tx>
          <c:spPr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cat>
            <c:strRef>
              <c:f>'Rentabilidade CV'!$A$32:$A$43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CV'!$B$32:$B$43</c:f>
              <c:numCache>
                <c:formatCode>0.00</c:formatCode>
                <c:ptCount val="12"/>
                <c:pt idx="0">
                  <c:v>1.0209999999999957</c:v>
                </c:pt>
                <c:pt idx="1">
                  <c:v>1.1200000000000001</c:v>
                </c:pt>
                <c:pt idx="2">
                  <c:v>1.3280000000000001</c:v>
                </c:pt>
                <c:pt idx="3">
                  <c:v>1.099</c:v>
                </c:pt>
                <c:pt idx="4">
                  <c:v>0.90900000000000003</c:v>
                </c:pt>
                <c:pt idx="5">
                  <c:v>0.82800000000000062</c:v>
                </c:pt>
                <c:pt idx="6">
                  <c:v>0.5</c:v>
                </c:pt>
                <c:pt idx="7">
                  <c:v>0.70000000000000062</c:v>
                </c:pt>
                <c:pt idx="8">
                  <c:v>1.04</c:v>
                </c:pt>
                <c:pt idx="9">
                  <c:v>0.91</c:v>
                </c:pt>
                <c:pt idx="10">
                  <c:v>0.93799999999999994</c:v>
                </c:pt>
                <c:pt idx="11">
                  <c:v>1.2309999999999954</c:v>
                </c:pt>
              </c:numCache>
            </c:numRef>
          </c:val>
        </c:ser>
        <c:ser>
          <c:idx val="2"/>
          <c:order val="2"/>
          <c:tx>
            <c:strRef>
              <c:f>'Rentabilidade CV'!$D$31</c:f>
              <c:strCache>
                <c:ptCount val="1"/>
                <c:pt idx="0">
                  <c:v>Rentabilidade mensal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cat>
            <c:strRef>
              <c:f>'Rentabilidade CV'!$A$32:$A$43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CV'!$D$32:$D$43</c:f>
              <c:numCache>
                <c:formatCode>0.00</c:formatCode>
                <c:ptCount val="12"/>
                <c:pt idx="0" formatCode="General">
                  <c:v>-4.0000000000000022E-2</c:v>
                </c:pt>
                <c:pt idx="1">
                  <c:v>1.0269999999999957</c:v>
                </c:pt>
                <c:pt idx="2">
                  <c:v>1.4189999999999949</c:v>
                </c:pt>
                <c:pt idx="3">
                  <c:v>1.3720000000000001</c:v>
                </c:pt>
                <c:pt idx="4">
                  <c:v>1.167</c:v>
                </c:pt>
                <c:pt idx="5">
                  <c:v>1.103</c:v>
                </c:pt>
                <c:pt idx="6">
                  <c:v>0.86200000000000065</c:v>
                </c:pt>
                <c:pt idx="7">
                  <c:v>0.74000000000000188</c:v>
                </c:pt>
                <c:pt idx="8">
                  <c:v>8.0000000000000043E-2</c:v>
                </c:pt>
                <c:pt idx="9">
                  <c:v>2.4099999999999997</c:v>
                </c:pt>
                <c:pt idx="10">
                  <c:v>1.1359999999999957</c:v>
                </c:pt>
                <c:pt idx="11">
                  <c:v>0.96200000000000063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256120"/>
        <c:axId val="220253376"/>
      </c:barChart>
      <c:lineChart>
        <c:grouping val="standard"/>
        <c:varyColors val="0"/>
        <c:ser>
          <c:idx val="1"/>
          <c:order val="1"/>
          <c:tx>
            <c:strRef>
              <c:f>'Rentabilidade CV'!$C$31</c:f>
              <c:strCache>
                <c:ptCount val="1"/>
                <c:pt idx="0">
                  <c:v>IPCA + 5,50%  Acumulada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CC00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layout>
                <c:manualLayout>
                  <c:x val="-2.9868989705781987E-2"/>
                  <c:y val="-4.257189814158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291322548914723E-2"/>
                  <c:y val="-3.649019840707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713655392047035E-2"/>
                  <c:y val="-3.953104827432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024324019517095E-2"/>
                  <c:y val="-3.344934853981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868989705781987E-2"/>
                  <c:y val="-3.953104827432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713655392047007E-2"/>
                  <c:y val="-3.0408498672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645661274457281E-2"/>
                  <c:y val="2.736764880530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223328431324784E-2"/>
                  <c:y val="3.0408498672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291322548914723E-2"/>
                  <c:y val="-3.0408498672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490326960722121E-2"/>
                  <c:y val="3.0408498672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800995588192417E-2"/>
                  <c:y val="4.8653597876098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334992646987284E-2"/>
                  <c:y val="4.561274800884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'Rentabilidade CV'!$A$32:$A$43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CV'!$C$32:$C$43</c:f>
              <c:numCache>
                <c:formatCode>0.00</c:formatCode>
                <c:ptCount val="12"/>
                <c:pt idx="0">
                  <c:v>1.0209999999999957</c:v>
                </c:pt>
                <c:pt idx="1">
                  <c:v>2.1509999999999998</c:v>
                </c:pt>
                <c:pt idx="2">
                  <c:v>3.508</c:v>
                </c:pt>
                <c:pt idx="3">
                  <c:v>4.6449999999999845</c:v>
                </c:pt>
                <c:pt idx="4">
                  <c:v>5.5969999999999995</c:v>
                </c:pt>
                <c:pt idx="5">
                  <c:v>6.4710000000000134</c:v>
                </c:pt>
                <c:pt idx="6">
                  <c:v>7.0030000000000001</c:v>
                </c:pt>
                <c:pt idx="7">
                  <c:v>7.75</c:v>
                </c:pt>
                <c:pt idx="8">
                  <c:v>8.8720000000000248</c:v>
                </c:pt>
                <c:pt idx="9">
                  <c:v>9.865000000000034</c:v>
                </c:pt>
                <c:pt idx="10">
                  <c:v>10.895000000000024</c:v>
                </c:pt>
                <c:pt idx="11">
                  <c:v>12.26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'Rentabilidade CV'!$E$31</c:f>
              <c:strCache>
                <c:ptCount val="1"/>
                <c:pt idx="0">
                  <c:v>Rentabilidade Acumulada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737979411564113E-2"/>
                  <c:y val="6.0816997345123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669985293974359E-2"/>
                  <c:y val="-5.1694687180351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980653921444444E-2"/>
                  <c:y val="-4.561274800884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645661274457281E-2"/>
                  <c:y val="4.257189814158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8315646568431523E-2"/>
                  <c:y val="-3.344934853981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092318137107157E-2"/>
                  <c:y val="-3.953104827432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291322548914834E-2"/>
                  <c:y val="-3.9531048274329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'Rentabilidade CV'!$A$32:$A$43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'Rentabilidade CV'!$E$32:$E$43</c:f>
              <c:numCache>
                <c:formatCode>0.00</c:formatCode>
                <c:ptCount val="12"/>
                <c:pt idx="0" formatCode="General">
                  <c:v>-4.0000000000000022E-2</c:v>
                </c:pt>
                <c:pt idx="1">
                  <c:v>0.98199999999999998</c:v>
                </c:pt>
                <c:pt idx="2">
                  <c:v>2.4</c:v>
                </c:pt>
                <c:pt idx="3">
                  <c:v>3.82</c:v>
                </c:pt>
                <c:pt idx="4">
                  <c:v>5.032</c:v>
                </c:pt>
                <c:pt idx="5">
                  <c:v>6.1899999999999995</c:v>
                </c:pt>
                <c:pt idx="6">
                  <c:v>7.1059999999999945</c:v>
                </c:pt>
                <c:pt idx="7">
                  <c:v>7.89</c:v>
                </c:pt>
                <c:pt idx="8">
                  <c:v>7.98</c:v>
                </c:pt>
                <c:pt idx="9">
                  <c:v>10.58</c:v>
                </c:pt>
                <c:pt idx="10">
                  <c:v>11.832000000000004</c:v>
                </c:pt>
                <c:pt idx="11">
                  <c:v>12.908000000000001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255728"/>
        <c:axId val="220255336"/>
      </c:lineChart>
      <c:catAx>
        <c:axId val="22025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0255336"/>
        <c:crosses val="autoZero"/>
        <c:auto val="1"/>
        <c:lblAlgn val="ctr"/>
        <c:lblOffset val="100"/>
        <c:noMultiLvlLbl val="0"/>
      </c:catAx>
      <c:valAx>
        <c:axId val="220255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0255728"/>
        <c:crosses val="autoZero"/>
        <c:crossBetween val="between"/>
      </c:valAx>
      <c:valAx>
        <c:axId val="22025337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0256120"/>
        <c:crosses val="max"/>
        <c:crossBetween val="between"/>
      </c:valAx>
      <c:catAx>
        <c:axId val="220256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02533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0665428281050549"/>
          <c:y val="0.8477463920676177"/>
          <c:w val="0.79952252174461036"/>
          <c:h val="7.3988905447287451E-2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9882423233681"/>
          <c:y val="4.5830834613165623E-2"/>
          <c:w val="0.8151738044939506"/>
          <c:h val="0.77063292784996307"/>
        </c:manualLayout>
      </c:layout>
      <c:lineChart>
        <c:grouping val="standard"/>
        <c:varyColors val="0"/>
        <c:ser>
          <c:idx val="0"/>
          <c:order val="0"/>
          <c:tx>
            <c:strRef>
              <c:f>'Plan2 (2)'!$G$4</c:f>
              <c:strCache>
                <c:ptCount val="1"/>
                <c:pt idx="0">
                  <c:v>Esperado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'Plan2 (2)'!$A$5:$A$11</c:f>
              <c:strCache>
                <c:ptCount val="7"/>
                <c:pt idx="0">
                  <c:v>0 – 55</c:v>
                </c:pt>
                <c:pt idx="1">
                  <c:v>56 – 59</c:v>
                </c:pt>
                <c:pt idx="2">
                  <c:v>60 – 65 </c:v>
                </c:pt>
                <c:pt idx="3">
                  <c:v>66 – 69</c:v>
                </c:pt>
                <c:pt idx="4">
                  <c:v>70 – 75 </c:v>
                </c:pt>
                <c:pt idx="5">
                  <c:v>76 – 79 </c:v>
                </c:pt>
                <c:pt idx="6">
                  <c:v>80 – 120</c:v>
                </c:pt>
              </c:strCache>
            </c:strRef>
          </c:cat>
          <c:val>
            <c:numRef>
              <c:f>'Plan2 (2)'!$G$5:$G$11</c:f>
              <c:numCache>
                <c:formatCode>General</c:formatCode>
                <c:ptCount val="7"/>
                <c:pt idx="0">
                  <c:v>15.850000000000017</c:v>
                </c:pt>
                <c:pt idx="1">
                  <c:v>17.02</c:v>
                </c:pt>
                <c:pt idx="2">
                  <c:v>39.17</c:v>
                </c:pt>
                <c:pt idx="3">
                  <c:v>43.260000000000012</c:v>
                </c:pt>
                <c:pt idx="4">
                  <c:v>84.3</c:v>
                </c:pt>
                <c:pt idx="5">
                  <c:v>53.36</c:v>
                </c:pt>
                <c:pt idx="6">
                  <c:v>76.440000000000026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'Plan2 (2)'!$H$4</c:f>
              <c:strCache>
                <c:ptCount val="1"/>
                <c:pt idx="0">
                  <c:v>Observado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'Plan2 (2)'!$A$5:$A$11</c:f>
              <c:strCache>
                <c:ptCount val="7"/>
                <c:pt idx="0">
                  <c:v>0 – 55</c:v>
                </c:pt>
                <c:pt idx="1">
                  <c:v>56 – 59</c:v>
                </c:pt>
                <c:pt idx="2">
                  <c:v>60 – 65 </c:v>
                </c:pt>
                <c:pt idx="3">
                  <c:v>66 – 69</c:v>
                </c:pt>
                <c:pt idx="4">
                  <c:v>70 – 75 </c:v>
                </c:pt>
                <c:pt idx="5">
                  <c:v>76 – 79 </c:v>
                </c:pt>
                <c:pt idx="6">
                  <c:v>80 – 120</c:v>
                </c:pt>
              </c:strCache>
            </c:strRef>
          </c:cat>
          <c:val>
            <c:numRef>
              <c:f>'Plan2 (2)'!$H$5:$H$11</c:f>
              <c:numCache>
                <c:formatCode>General</c:formatCode>
                <c:ptCount val="7"/>
                <c:pt idx="0">
                  <c:v>10</c:v>
                </c:pt>
                <c:pt idx="1">
                  <c:v>14</c:v>
                </c:pt>
                <c:pt idx="2">
                  <c:v>32</c:v>
                </c:pt>
                <c:pt idx="3">
                  <c:v>40</c:v>
                </c:pt>
                <c:pt idx="4">
                  <c:v>70</c:v>
                </c:pt>
                <c:pt idx="5">
                  <c:v>53</c:v>
                </c:pt>
                <c:pt idx="6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258472"/>
        <c:axId val="220256904"/>
      </c:lineChart>
      <c:catAx>
        <c:axId val="220258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/>
                  <a:t>Faixa Etária</a:t>
                </a:r>
              </a:p>
            </c:rich>
          </c:tx>
          <c:layout>
            <c:manualLayout>
              <c:xMode val="edge"/>
              <c:yMode val="edge"/>
              <c:x val="0.45263662164180696"/>
              <c:y val="0.8951083591331269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20256904"/>
        <c:crosses val="autoZero"/>
        <c:auto val="1"/>
        <c:lblAlgn val="ctr"/>
        <c:lblOffset val="100"/>
        <c:noMultiLvlLbl val="0"/>
      </c:catAx>
      <c:valAx>
        <c:axId val="220256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BR" sz="1200"/>
                  <a:t>Óbitos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20258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17794466976411"/>
          <c:y val="0.16301479503100777"/>
          <c:w val="0.2007588075880759"/>
          <c:h val="0.1492913385826781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Evolução Contribuição Extraordinária Plano BD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PErcentual!$B$1</c:f>
              <c:strCache>
                <c:ptCount val="1"/>
                <c:pt idx="0">
                  <c:v>Percentual de contribuição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ymbol val="square"/>
            <c:size val="8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PErcentual!$A$2:$A$14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PErcentual!$B$2:$B$14</c:f>
              <c:numCache>
                <c:formatCode>0%</c:formatCode>
                <c:ptCount val="13"/>
                <c:pt idx="0">
                  <c:v>0.2</c:v>
                </c:pt>
                <c:pt idx="1">
                  <c:v>0.25</c:v>
                </c:pt>
                <c:pt idx="2">
                  <c:v>0.26</c:v>
                </c:pt>
                <c:pt idx="3">
                  <c:v>0.27</c:v>
                </c:pt>
                <c:pt idx="4">
                  <c:v>0.28000000000000008</c:v>
                </c:pt>
                <c:pt idx="5">
                  <c:v>0.29000000000000031</c:v>
                </c:pt>
                <c:pt idx="6">
                  <c:v>0.25</c:v>
                </c:pt>
                <c:pt idx="7">
                  <c:v>0.23</c:v>
                </c:pt>
                <c:pt idx="8" formatCode="0.00%">
                  <c:v>0.21250000000000024</c:v>
                </c:pt>
                <c:pt idx="9" formatCode="0.00%">
                  <c:v>0.21500000000000041</c:v>
                </c:pt>
                <c:pt idx="10" formatCode="0.00%">
                  <c:v>0.21500000000000041</c:v>
                </c:pt>
                <c:pt idx="11" formatCode="0.00%">
                  <c:v>0.21250000000000024</c:v>
                </c:pt>
                <c:pt idx="12" formatCode="0.00%">
                  <c:v>0.21250000000000024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257296"/>
        <c:axId val="220257688"/>
      </c:lineChart>
      <c:catAx>
        <c:axId val="22025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220257688"/>
        <c:crosses val="autoZero"/>
        <c:auto val="1"/>
        <c:lblAlgn val="ctr"/>
        <c:lblOffset val="100"/>
        <c:noMultiLvlLbl val="0"/>
      </c:catAx>
      <c:valAx>
        <c:axId val="22025768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pt-BR" sz="1000"/>
                  <a:t>Percentual de Contribuição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one"/>
        <c:crossAx val="220257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336699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6.2896339350633504E-2"/>
                  <c:y val="-3.876412101731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675252804693873E-2"/>
                  <c:y val="-3.876412101731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06719275416043E-2"/>
                  <c:y val="-2.8192088012590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91283806749919E-2"/>
                  <c:y val="3.876412101731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305873251595963E-2"/>
                  <c:y val="-3.5240110015738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069739447910523E-2"/>
                  <c:y val="-3.5240110015738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215538742382342E-2"/>
                  <c:y val="3.5240110015738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069739447910523E-2"/>
                  <c:y val="4.933615402203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33605644225409E-2"/>
                  <c:y val="4.5812143020460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687806349753167E-2"/>
                  <c:y val="4.933615402203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215538742382342E-2"/>
                  <c:y val="4.22881320188864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81,41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'[Apresentação DIRET.xlsx]Plan4'!$B$19:$B$29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'[Apresentação DIRET.xlsx]Plan4'!$C$19:$C$29</c:f>
              <c:numCache>
                <c:formatCode>General</c:formatCode>
                <c:ptCount val="11"/>
                <c:pt idx="0">
                  <c:v>134.20999999999998</c:v>
                </c:pt>
                <c:pt idx="1">
                  <c:v>131.38000000000102</c:v>
                </c:pt>
                <c:pt idx="2">
                  <c:v>137.26999999999998</c:v>
                </c:pt>
                <c:pt idx="3">
                  <c:v>115.25</c:v>
                </c:pt>
                <c:pt idx="4">
                  <c:v>121.09</c:v>
                </c:pt>
                <c:pt idx="5">
                  <c:v>124.77</c:v>
                </c:pt>
                <c:pt idx="6">
                  <c:v>94.8</c:v>
                </c:pt>
                <c:pt idx="7">
                  <c:v>93.57</c:v>
                </c:pt>
                <c:pt idx="8">
                  <c:v>92.8</c:v>
                </c:pt>
                <c:pt idx="9">
                  <c:v>85.81</c:v>
                </c:pt>
                <c:pt idx="10">
                  <c:v>81.22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253768"/>
        <c:axId val="220254160"/>
      </c:lineChart>
      <c:catAx>
        <c:axId val="22025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220254160"/>
        <c:crosses val="autoZero"/>
        <c:auto val="1"/>
        <c:lblAlgn val="ctr"/>
        <c:lblOffset val="100"/>
        <c:noMultiLvlLbl val="0"/>
      </c:catAx>
      <c:valAx>
        <c:axId val="22025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0253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6106979866E-2"/>
          <c:y val="8.4606987701516048E-2"/>
          <c:w val="0.98396336570829113"/>
          <c:h val="0.69603858353669201"/>
        </c:manualLayout>
      </c:layout>
      <c:barChart>
        <c:barDir val="col"/>
        <c:grouping val="stacked"/>
        <c:varyColors val="0"/>
        <c:ser>
          <c:idx val="0"/>
          <c:order val="0"/>
          <c:tx>
            <c:v>% Aderentes</c:v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4739963668E-3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62666031409296E-17"/>
                  <c:y val="-5.689332009705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88887369981756E-3"/>
                  <c:y val="-3.698065806308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4739963508E-3"/>
                  <c:y val="-1.9912662033967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4739963508E-3"/>
                  <c:y val="-5.689332009705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8.249531414072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888887369981756E-3"/>
                  <c:y val="-4.551465607764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7.6805982131017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776681126785671E-3"/>
                  <c:y val="-6.3607300636300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7777774739963508E-3"/>
                  <c:y val="-2.275732803882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936131777202153E-7"/>
                  <c:y val="-0.14815203194579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3888887369981756E-3"/>
                  <c:y val="-5.689332009705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Adesões!$B$3:$B$15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Acum.</c:v>
                </c:pt>
              </c:strCache>
            </c:strRef>
          </c:cat>
          <c:val>
            <c:numRef>
              <c:f>Adesões!$F$3:$F$15</c:f>
              <c:numCache>
                <c:formatCode>0.0%</c:formatCode>
                <c:ptCount val="13"/>
                <c:pt idx="0">
                  <c:v>0.93333333333333335</c:v>
                </c:pt>
                <c:pt idx="1">
                  <c:v>0.9375</c:v>
                </c:pt>
                <c:pt idx="2">
                  <c:v>0.8958333333333337</c:v>
                </c:pt>
                <c:pt idx="3">
                  <c:v>0.96153846153846168</c:v>
                </c:pt>
                <c:pt idx="4">
                  <c:v>1</c:v>
                </c:pt>
                <c:pt idx="5">
                  <c:v>0.8903803131991056</c:v>
                </c:pt>
                <c:pt idx="6">
                  <c:v>0.81609195402298862</c:v>
                </c:pt>
                <c:pt idx="7">
                  <c:v>0.93333333333333335</c:v>
                </c:pt>
                <c:pt idx="8">
                  <c:v>0.8333333333333337</c:v>
                </c:pt>
                <c:pt idx="9">
                  <c:v>0.86419753086419981</c:v>
                </c:pt>
                <c:pt idx="10">
                  <c:v>1</c:v>
                </c:pt>
                <c:pt idx="11">
                  <c:v>0.58333333333333337</c:v>
                </c:pt>
                <c:pt idx="12">
                  <c:v>0.88989784335982081</c:v>
                </c:pt>
              </c:numCache>
            </c:numRef>
          </c:val>
        </c:ser>
        <c:ser>
          <c:idx val="1"/>
          <c:order val="1"/>
          <c:tx>
            <c:v>% Não Aderentes</c:v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-2.930555235066138E-3"/>
                  <c:y val="-4.318242922605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507340010254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888887369982303E-3"/>
                  <c:y val="-5.689332009705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888887369981756E-3"/>
                  <c:y val="-8.249531414072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888887369981756E-3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888887369981756E-3"/>
                  <c:y val="-7.6805982131017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54273181116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7777774739963478E-3"/>
                  <c:y val="-0.14581971283458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1666662109945104E-3"/>
                  <c:y val="-5.689332009705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Adesões!$B$3:$B$15</c:f>
              <c:strCache>
                <c:ptCount val="13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  <c:pt idx="12">
                  <c:v>Acum.</c:v>
                </c:pt>
              </c:strCache>
            </c:strRef>
          </c:cat>
          <c:val>
            <c:numRef>
              <c:f>Adesões!$G$3:$G$15</c:f>
              <c:numCache>
                <c:formatCode>0.0%</c:formatCode>
                <c:ptCount val="13"/>
                <c:pt idx="0">
                  <c:v>6.666666666666668E-2</c:v>
                </c:pt>
                <c:pt idx="1">
                  <c:v>6.25E-2</c:v>
                </c:pt>
                <c:pt idx="2">
                  <c:v>0.10416666666666695</c:v>
                </c:pt>
                <c:pt idx="3">
                  <c:v>3.8461538461538464E-2</c:v>
                </c:pt>
                <c:pt idx="4">
                  <c:v>0</c:v>
                </c:pt>
                <c:pt idx="5">
                  <c:v>0.10961968680089486</c:v>
                </c:pt>
                <c:pt idx="6">
                  <c:v>0.18390804597701224</c:v>
                </c:pt>
                <c:pt idx="7">
                  <c:v>6.666666666666668E-2</c:v>
                </c:pt>
                <c:pt idx="8">
                  <c:v>0.16666666666666666</c:v>
                </c:pt>
                <c:pt idx="9">
                  <c:v>0.13580246913580246</c:v>
                </c:pt>
                <c:pt idx="10">
                  <c:v>0</c:v>
                </c:pt>
                <c:pt idx="11">
                  <c:v>0.41666666666666785</c:v>
                </c:pt>
                <c:pt idx="12">
                  <c:v>0.11010215664018162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20252592"/>
        <c:axId val="220252984"/>
      </c:barChart>
      <c:catAx>
        <c:axId val="22025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20252984"/>
        <c:crosses val="autoZero"/>
        <c:auto val="1"/>
        <c:lblAlgn val="ctr"/>
        <c:lblOffset val="100"/>
        <c:tickLblSkip val="1"/>
        <c:noMultiLvlLbl val="0"/>
      </c:catAx>
      <c:valAx>
        <c:axId val="2202529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202525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77802-9AF1-4A6E-A445-FA06DF75743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BB87AD-1A85-4D61-92B3-A85F29E0349A}">
      <dgm:prSet phldrT="[Texto]"/>
      <dgm:spPr/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</a:rPr>
            <a:t>INSS</a:t>
          </a:r>
          <a:endParaRPr lang="pt-BR" dirty="0">
            <a:solidFill>
              <a:schemeClr val="accent2">
                <a:lumMod val="75000"/>
              </a:schemeClr>
            </a:solidFill>
          </a:endParaRPr>
        </a:p>
      </dgm:t>
    </dgm:pt>
    <dgm:pt modelId="{C0CC311C-F488-40EE-87DF-28FF71E9B316}" type="parTrans" cxnId="{AD4D887B-EDDF-461D-BB02-4B5B5364E07D}">
      <dgm:prSet/>
      <dgm:spPr/>
      <dgm:t>
        <a:bodyPr/>
        <a:lstStyle/>
        <a:p>
          <a:endParaRPr lang="pt-BR"/>
        </a:p>
      </dgm:t>
    </dgm:pt>
    <dgm:pt modelId="{1CF1AF82-B026-43F0-A816-FE41D44EC3B6}" type="sibTrans" cxnId="{AD4D887B-EDDF-461D-BB02-4B5B5364E07D}">
      <dgm:prSet/>
      <dgm:spPr/>
      <dgm:t>
        <a:bodyPr/>
        <a:lstStyle/>
        <a:p>
          <a:endParaRPr lang="pt-BR"/>
        </a:p>
      </dgm:t>
    </dgm:pt>
    <dgm:pt modelId="{320FA516-0AF5-4C53-8D78-F39F9B10D008}">
      <dgm:prSet phldrT="[Texto]"/>
      <dgm:spPr/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</a:rPr>
            <a:t>Plano Previdenciário</a:t>
          </a:r>
          <a:endParaRPr lang="pt-BR" dirty="0">
            <a:solidFill>
              <a:schemeClr val="accent2">
                <a:lumMod val="75000"/>
              </a:schemeClr>
            </a:solidFill>
          </a:endParaRPr>
        </a:p>
      </dgm:t>
    </dgm:pt>
    <dgm:pt modelId="{CE61C404-BE88-47D2-852B-51E3DCF524D2}" type="parTrans" cxnId="{F972AD3D-5F39-4D4E-8C8D-E5DB01BBEF6D}">
      <dgm:prSet/>
      <dgm:spPr/>
      <dgm:t>
        <a:bodyPr/>
        <a:lstStyle/>
        <a:p>
          <a:endParaRPr lang="pt-BR"/>
        </a:p>
      </dgm:t>
    </dgm:pt>
    <dgm:pt modelId="{A2B34F57-EC86-420C-8203-C84AB2DB5BF3}" type="sibTrans" cxnId="{F972AD3D-5F39-4D4E-8C8D-E5DB01BBEF6D}">
      <dgm:prSet/>
      <dgm:spPr/>
      <dgm:t>
        <a:bodyPr/>
        <a:lstStyle/>
        <a:p>
          <a:endParaRPr lang="pt-BR"/>
        </a:p>
      </dgm:t>
    </dgm:pt>
    <dgm:pt modelId="{80883B45-5BCD-44E0-943D-979E02B732D3}">
      <dgm:prSet phldrT="[Texto]"/>
      <dgm:spPr/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</a:rPr>
            <a:t>Poupança </a:t>
          </a:r>
          <a:endParaRPr lang="pt-BR" dirty="0">
            <a:solidFill>
              <a:schemeClr val="accent2">
                <a:lumMod val="75000"/>
              </a:schemeClr>
            </a:solidFill>
          </a:endParaRPr>
        </a:p>
      </dgm:t>
    </dgm:pt>
    <dgm:pt modelId="{71D16CC8-E135-42E5-A214-3568D0898884}" type="parTrans" cxnId="{6BBF205A-8A0B-473A-BC8D-B229DB04400D}">
      <dgm:prSet/>
      <dgm:spPr/>
      <dgm:t>
        <a:bodyPr/>
        <a:lstStyle/>
        <a:p>
          <a:endParaRPr lang="pt-BR"/>
        </a:p>
      </dgm:t>
    </dgm:pt>
    <dgm:pt modelId="{9AFD7DB1-59F3-4DEE-B7AF-91A8885B8F2B}" type="sibTrans" cxnId="{6BBF205A-8A0B-473A-BC8D-B229DB04400D}">
      <dgm:prSet/>
      <dgm:spPr/>
      <dgm:t>
        <a:bodyPr/>
        <a:lstStyle/>
        <a:p>
          <a:endParaRPr lang="pt-BR"/>
        </a:p>
      </dgm:t>
    </dgm:pt>
    <dgm:pt modelId="{D667D867-8487-4D8D-91AC-8D78C0709B1A}" type="pres">
      <dgm:prSet presAssocID="{C1077802-9AF1-4A6E-A445-FA06DF757435}" presName="linearFlow" presStyleCnt="0">
        <dgm:presLayoutVars>
          <dgm:dir/>
          <dgm:resizeHandles val="exact"/>
        </dgm:presLayoutVars>
      </dgm:prSet>
      <dgm:spPr/>
    </dgm:pt>
    <dgm:pt modelId="{14A27C89-BFD2-461A-86B3-60805BE21CFA}" type="pres">
      <dgm:prSet presAssocID="{28BB87AD-1A85-4D61-92B3-A85F29E0349A}" presName="composite" presStyleCnt="0"/>
      <dgm:spPr/>
    </dgm:pt>
    <dgm:pt modelId="{4AFC6BAF-9BAC-4D0B-BF9B-2BB955122800}" type="pres">
      <dgm:prSet presAssocID="{28BB87AD-1A85-4D61-92B3-A85F29E0349A}" presName="imgShp" presStyleLbl="fgImgPlace1" presStyleIdx="0" presStyleCnt="3"/>
      <dgm:spPr/>
    </dgm:pt>
    <dgm:pt modelId="{E2622202-FB97-4953-8553-FF51A5F5AEA0}" type="pres">
      <dgm:prSet presAssocID="{28BB87AD-1A85-4D61-92B3-A85F29E0349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3464E-FFD8-4492-9627-CD72A96D685D}" type="pres">
      <dgm:prSet presAssocID="{1CF1AF82-B026-43F0-A816-FE41D44EC3B6}" presName="spacing" presStyleCnt="0"/>
      <dgm:spPr/>
    </dgm:pt>
    <dgm:pt modelId="{0E75E977-1C8B-4EB7-8C0C-6F827469FE08}" type="pres">
      <dgm:prSet presAssocID="{320FA516-0AF5-4C53-8D78-F39F9B10D008}" presName="composite" presStyleCnt="0"/>
      <dgm:spPr/>
    </dgm:pt>
    <dgm:pt modelId="{710157A1-7A37-4D88-B01F-17230D258ECA}" type="pres">
      <dgm:prSet presAssocID="{320FA516-0AF5-4C53-8D78-F39F9B10D008}" presName="imgShp" presStyleLbl="fgImgPlace1" presStyleIdx="1" presStyleCnt="3"/>
      <dgm:spPr/>
    </dgm:pt>
    <dgm:pt modelId="{9E92B02C-F82C-4A64-9CA2-94D330FAD2A2}" type="pres">
      <dgm:prSet presAssocID="{320FA516-0AF5-4C53-8D78-F39F9B10D00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4143BD-98C1-4857-889F-E6DAEDDB6FCE}" type="pres">
      <dgm:prSet presAssocID="{A2B34F57-EC86-420C-8203-C84AB2DB5BF3}" presName="spacing" presStyleCnt="0"/>
      <dgm:spPr/>
    </dgm:pt>
    <dgm:pt modelId="{87B94165-D6D5-48E6-9F19-F51F373D8913}" type="pres">
      <dgm:prSet presAssocID="{80883B45-5BCD-44E0-943D-979E02B732D3}" presName="composite" presStyleCnt="0"/>
      <dgm:spPr/>
    </dgm:pt>
    <dgm:pt modelId="{521D5417-2616-48B8-8F25-B4F54731766E}" type="pres">
      <dgm:prSet presAssocID="{80883B45-5BCD-44E0-943D-979E02B732D3}" presName="imgShp" presStyleLbl="fgImgPlace1" presStyleIdx="2" presStyleCnt="3"/>
      <dgm:spPr/>
    </dgm:pt>
    <dgm:pt modelId="{E8D9C24B-33D2-422B-BA35-D7655C86B1E0}" type="pres">
      <dgm:prSet presAssocID="{80883B45-5BCD-44E0-943D-979E02B732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BF205A-8A0B-473A-BC8D-B229DB04400D}" srcId="{C1077802-9AF1-4A6E-A445-FA06DF757435}" destId="{80883B45-5BCD-44E0-943D-979E02B732D3}" srcOrd="2" destOrd="0" parTransId="{71D16CC8-E135-42E5-A214-3568D0898884}" sibTransId="{9AFD7DB1-59F3-4DEE-B7AF-91A8885B8F2B}"/>
    <dgm:cxn modelId="{F972AD3D-5F39-4D4E-8C8D-E5DB01BBEF6D}" srcId="{C1077802-9AF1-4A6E-A445-FA06DF757435}" destId="{320FA516-0AF5-4C53-8D78-F39F9B10D008}" srcOrd="1" destOrd="0" parTransId="{CE61C404-BE88-47D2-852B-51E3DCF524D2}" sibTransId="{A2B34F57-EC86-420C-8203-C84AB2DB5BF3}"/>
    <dgm:cxn modelId="{EFD065DE-7568-4851-BDF8-FB2684C89086}" type="presOf" srcId="{320FA516-0AF5-4C53-8D78-F39F9B10D008}" destId="{9E92B02C-F82C-4A64-9CA2-94D330FAD2A2}" srcOrd="0" destOrd="0" presId="urn:microsoft.com/office/officeart/2005/8/layout/vList3"/>
    <dgm:cxn modelId="{DBDECBCD-3E88-4C08-9CDA-68068F7F6712}" type="presOf" srcId="{28BB87AD-1A85-4D61-92B3-A85F29E0349A}" destId="{E2622202-FB97-4953-8553-FF51A5F5AEA0}" srcOrd="0" destOrd="0" presId="urn:microsoft.com/office/officeart/2005/8/layout/vList3"/>
    <dgm:cxn modelId="{AD4D887B-EDDF-461D-BB02-4B5B5364E07D}" srcId="{C1077802-9AF1-4A6E-A445-FA06DF757435}" destId="{28BB87AD-1A85-4D61-92B3-A85F29E0349A}" srcOrd="0" destOrd="0" parTransId="{C0CC311C-F488-40EE-87DF-28FF71E9B316}" sibTransId="{1CF1AF82-B026-43F0-A816-FE41D44EC3B6}"/>
    <dgm:cxn modelId="{A38A3AD2-BE6D-4DFD-A31C-C36EC0AB9D5D}" type="presOf" srcId="{80883B45-5BCD-44E0-943D-979E02B732D3}" destId="{E8D9C24B-33D2-422B-BA35-D7655C86B1E0}" srcOrd="0" destOrd="0" presId="urn:microsoft.com/office/officeart/2005/8/layout/vList3"/>
    <dgm:cxn modelId="{95452DEC-2B2A-4FFA-BDA5-908B7A5AEB66}" type="presOf" srcId="{C1077802-9AF1-4A6E-A445-FA06DF757435}" destId="{D667D867-8487-4D8D-91AC-8D78C0709B1A}" srcOrd="0" destOrd="0" presId="urn:microsoft.com/office/officeart/2005/8/layout/vList3"/>
    <dgm:cxn modelId="{7194850A-330E-4307-9A4D-A192DDC60FFF}" type="presParOf" srcId="{D667D867-8487-4D8D-91AC-8D78C0709B1A}" destId="{14A27C89-BFD2-461A-86B3-60805BE21CFA}" srcOrd="0" destOrd="0" presId="urn:microsoft.com/office/officeart/2005/8/layout/vList3"/>
    <dgm:cxn modelId="{9A604510-1683-4B29-9B70-C51A772AB7AB}" type="presParOf" srcId="{14A27C89-BFD2-461A-86B3-60805BE21CFA}" destId="{4AFC6BAF-9BAC-4D0B-BF9B-2BB955122800}" srcOrd="0" destOrd="0" presId="urn:microsoft.com/office/officeart/2005/8/layout/vList3"/>
    <dgm:cxn modelId="{D4DC5236-2255-470E-A58E-73185EF20FD7}" type="presParOf" srcId="{14A27C89-BFD2-461A-86B3-60805BE21CFA}" destId="{E2622202-FB97-4953-8553-FF51A5F5AEA0}" srcOrd="1" destOrd="0" presId="urn:microsoft.com/office/officeart/2005/8/layout/vList3"/>
    <dgm:cxn modelId="{9C495125-E28D-4905-B397-39367D16E593}" type="presParOf" srcId="{D667D867-8487-4D8D-91AC-8D78C0709B1A}" destId="{93D3464E-FFD8-4492-9627-CD72A96D685D}" srcOrd="1" destOrd="0" presId="urn:microsoft.com/office/officeart/2005/8/layout/vList3"/>
    <dgm:cxn modelId="{7F4FE0EB-3DDE-40E5-8BD6-6BDF0A366EB1}" type="presParOf" srcId="{D667D867-8487-4D8D-91AC-8D78C0709B1A}" destId="{0E75E977-1C8B-4EB7-8C0C-6F827469FE08}" srcOrd="2" destOrd="0" presId="urn:microsoft.com/office/officeart/2005/8/layout/vList3"/>
    <dgm:cxn modelId="{B181B3E3-9790-478E-9498-F5C685309D1C}" type="presParOf" srcId="{0E75E977-1C8B-4EB7-8C0C-6F827469FE08}" destId="{710157A1-7A37-4D88-B01F-17230D258ECA}" srcOrd="0" destOrd="0" presId="urn:microsoft.com/office/officeart/2005/8/layout/vList3"/>
    <dgm:cxn modelId="{9784D4FC-FFA9-4862-A6EF-F586EE307AFD}" type="presParOf" srcId="{0E75E977-1C8B-4EB7-8C0C-6F827469FE08}" destId="{9E92B02C-F82C-4A64-9CA2-94D330FAD2A2}" srcOrd="1" destOrd="0" presId="urn:microsoft.com/office/officeart/2005/8/layout/vList3"/>
    <dgm:cxn modelId="{C599B477-7CC2-4EEB-8D81-4D23361EB936}" type="presParOf" srcId="{D667D867-8487-4D8D-91AC-8D78C0709B1A}" destId="{B44143BD-98C1-4857-889F-E6DAEDDB6FCE}" srcOrd="3" destOrd="0" presId="urn:microsoft.com/office/officeart/2005/8/layout/vList3"/>
    <dgm:cxn modelId="{0D65287C-F1CF-4CC2-B9D6-FA82D5C4BE7C}" type="presParOf" srcId="{D667D867-8487-4D8D-91AC-8D78C0709B1A}" destId="{87B94165-D6D5-48E6-9F19-F51F373D8913}" srcOrd="4" destOrd="0" presId="urn:microsoft.com/office/officeart/2005/8/layout/vList3"/>
    <dgm:cxn modelId="{1D6F719E-B967-4E84-A660-903678A8D268}" type="presParOf" srcId="{87B94165-D6D5-48E6-9F19-F51F373D8913}" destId="{521D5417-2616-48B8-8F25-B4F54731766E}" srcOrd="0" destOrd="0" presId="urn:microsoft.com/office/officeart/2005/8/layout/vList3"/>
    <dgm:cxn modelId="{229D59F3-E174-4F10-AAA3-6A0E341D5634}" type="presParOf" srcId="{87B94165-D6D5-48E6-9F19-F51F373D8913}" destId="{E8D9C24B-33D2-422B-BA35-D7655C86B1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2202-FB97-4953-8553-FF51A5F5AEA0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accent2">
                  <a:lumMod val="75000"/>
                </a:schemeClr>
              </a:solidFill>
            </a:rPr>
            <a:t>INSS</a:t>
          </a:r>
          <a:endParaRPr lang="pt-BR" sz="3000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1585466" y="1895"/>
        <a:ext cx="3771647" cy="1128772"/>
      </dsp:txXfrm>
    </dsp:sp>
    <dsp:sp modelId="{4AFC6BAF-9BAC-4D0B-BF9B-2BB955122800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2B02C-F82C-4A64-9CA2-94D330FAD2A2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accent2">
                  <a:lumMod val="75000"/>
                </a:schemeClr>
              </a:solidFill>
            </a:rPr>
            <a:t>Plano Previdenciário</a:t>
          </a:r>
          <a:endParaRPr lang="pt-BR" sz="3000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1585466" y="1467613"/>
        <a:ext cx="3771647" cy="1128772"/>
      </dsp:txXfrm>
    </dsp:sp>
    <dsp:sp modelId="{710157A1-7A37-4D88-B01F-17230D258ECA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9C24B-33D2-422B-BA35-D7655C86B1E0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accent2">
                  <a:lumMod val="75000"/>
                </a:schemeClr>
              </a:solidFill>
            </a:rPr>
            <a:t>Poupança </a:t>
          </a:r>
          <a:endParaRPr lang="pt-BR" sz="3000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1585466" y="2933332"/>
        <a:ext cx="3771647" cy="1128772"/>
      </dsp:txXfrm>
    </dsp:sp>
    <dsp:sp modelId="{521D5417-2616-48B8-8F25-B4F54731766E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0.04326</cdr:x>
      <cdr:y>0.89924</cdr:y>
    </cdr:from>
    <cdr:to>
      <cdr:x>0.28738</cdr:x>
      <cdr:y>0.94728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395536" y="4896544"/>
          <a:ext cx="223224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pt-BR" sz="1100" b="1" dirty="0" smtClean="0"/>
            <a:t>Posição: Dez/14</a:t>
          </a:r>
          <a:endParaRPr lang="pt-BR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A06625-1D61-4A04-9154-C6575BE1B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55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E690451-CDB6-47E5-9DFD-C94E50EB6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939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98D40-9845-4FFC-87C0-8C417DF4D71C}" type="slidenum">
              <a:rPr lang="pt-BR" smtClean="0">
                <a:latin typeface="Arial" charset="0"/>
              </a:rPr>
              <a:pPr>
                <a:defRPr/>
              </a:pPr>
              <a:t>1</a:t>
            </a:fld>
            <a:endParaRPr lang="pt-BR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020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6C4FE-F197-4B7D-A363-E70DCA9DE520}" type="slidenum">
              <a:rPr lang="pt-BR" smtClean="0">
                <a:latin typeface="Arial" pitchFamily="34" charset="0"/>
              </a:rPr>
              <a:pPr/>
              <a:t>20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4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628A0D-08BA-467E-B617-948B18A784C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75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A6F2-C200-44F2-9269-F00D14EAA4D9}" type="slidenum">
              <a:rPr lang="pt-BR" smtClean="0">
                <a:latin typeface="Arial" pitchFamily="34" charset="0"/>
              </a:rPr>
              <a:pPr/>
              <a:t>27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6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A6F2-C200-44F2-9269-F00D14EAA4D9}" type="slidenum">
              <a:rPr lang="pt-BR" smtClean="0">
                <a:latin typeface="Arial" pitchFamily="34" charset="0"/>
              </a:rPr>
              <a:pPr/>
              <a:t>28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2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A6F2-C200-44F2-9269-F00D14EAA4D9}" type="slidenum">
              <a:rPr lang="pt-BR" smtClean="0">
                <a:latin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8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A6F2-C200-44F2-9269-F00D14EAA4D9}" type="slidenum">
              <a:rPr lang="pt-BR" smtClean="0">
                <a:latin typeface="Arial" pitchFamily="34" charset="0"/>
              </a:rPr>
              <a:pPr/>
              <a:t>30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8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90451-CDB6-47E5-9DFD-C94E50EB6BDC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917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A6F2-C200-44F2-9269-F00D14EAA4D9}" type="slidenum">
              <a:rPr lang="pt-BR" smtClean="0">
                <a:latin typeface="Arial" pitchFamily="34" charset="0"/>
              </a:rPr>
              <a:pPr/>
              <a:t>32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4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C183B-E533-44D9-993D-61D8D4DE2D5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40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348B-207E-42D1-92D8-9A19E7C4A830}" type="slidenum">
              <a:rPr lang="pt-BR" smtClean="0">
                <a:latin typeface="Arial" pitchFamily="34" charset="0"/>
              </a:rPr>
              <a:pPr/>
              <a:t>35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9508-73FE-42A8-B284-20DEEE9052D6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6420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348B-207E-42D1-92D8-9A19E7C4A830}" type="slidenum">
              <a:rPr lang="pt-BR" smtClean="0">
                <a:latin typeface="Arial" pitchFamily="34" charset="0"/>
              </a:rPr>
              <a:pPr/>
              <a:t>37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4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58BD4-88C4-48A8-B9AA-E73A5D053E45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866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58BD4-88C4-48A8-B9AA-E73A5D053E45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997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58BD4-88C4-48A8-B9AA-E73A5D053E45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997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348B-207E-42D1-92D8-9A19E7C4A830}" type="slidenum">
              <a:rPr lang="pt-BR" smtClean="0">
                <a:latin typeface="Arial" pitchFamily="34" charset="0"/>
              </a:rPr>
              <a:pPr/>
              <a:t>45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5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A1D58-B4D3-4E58-81CC-35B8FD6001AD}" type="slidenum">
              <a:rPr lang="pt-BR" smtClean="0">
                <a:latin typeface="Arial" charset="0"/>
              </a:rPr>
              <a:pPr>
                <a:defRPr/>
              </a:pPr>
              <a:t>48</a:t>
            </a:fld>
            <a:endParaRPr lang="pt-BR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0342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A1D58-B4D3-4E58-81CC-35B8FD6001AD}" type="slidenum">
              <a:rPr lang="pt-BR" smtClean="0">
                <a:latin typeface="Arial" charset="0"/>
              </a:rPr>
              <a:pPr>
                <a:defRPr/>
              </a:pPr>
              <a:t>49</a:t>
            </a:fld>
            <a:endParaRPr lang="pt-BR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5328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9A99C-CE45-4370-905C-C6C80758F3A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2721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54419-66E2-409D-91B1-FDE463BA7CA4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57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209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5F5180-0E5B-45F9-A9EF-0111C976D4A3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7730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210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940D03-639E-4E99-B3D2-92CB013C4422}" type="slidenum">
              <a:rPr lang="pt-BR" smtClean="0"/>
              <a:pPr/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6587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627DE-1BB6-4713-A3BA-1D96508F147C}" type="slidenum">
              <a:rPr lang="pt-BR" smtClean="0">
                <a:latin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1C69D-B8FE-4FBC-AFB1-70EB3CEB3918}" type="slidenum">
              <a:rPr lang="pt-BR" smtClean="0">
                <a:latin typeface="Arial" pitchFamily="34" charset="0"/>
              </a:rPr>
              <a:pPr/>
              <a:t>18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1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A6F2-C200-44F2-9269-F00D14EAA4D9}" type="slidenum">
              <a:rPr lang="pt-BR" smtClean="0">
                <a:latin typeface="Arial" pitchFamily="34" charset="0"/>
              </a:rPr>
              <a:pPr/>
              <a:t>19</a:t>
            </a:fld>
            <a:endParaRPr lang="pt-BR" dirty="0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9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C978-296F-4416-80AE-C16BDA0F78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7B2E-303A-40DA-9F00-A6E4AC228D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61A9-05BC-4AD4-A407-07364D5A37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013" y="115888"/>
            <a:ext cx="8229600" cy="9223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6BFE31-3139-4ED4-92C8-BC1B590589D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013" y="115888"/>
            <a:ext cx="8229600" cy="9223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226F94-77E7-42D0-8B00-BEFC7D1F4A6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013" y="115888"/>
            <a:ext cx="8229600" cy="9223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DC2505-CCE1-4CF8-A12B-F36133C9B21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5A36-DF80-4E50-A669-8EF462270A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85F-0B8E-447D-A3C1-5EB9F9F9AA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32413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842A-6E7A-472A-BF03-BAC27BAC8A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909AF-CE01-43B7-ABF5-3E81B6A091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4567-CD23-4E24-BEE1-368DCCF5DD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CC18-81D2-4971-B474-7AA2916E05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B00F-0C9F-4D8B-BB6E-484EC7FB29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970B-57F4-4234-9556-E6807F698E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41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0800000">
            <a:off x="0" y="4292600"/>
            <a:ext cx="827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1" i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Perfil</a:t>
            </a:r>
          </a:p>
          <a:p>
            <a:pPr>
              <a:defRPr/>
            </a:pPr>
            <a:r>
              <a:rPr lang="pt-BR"/>
              <a:t>do Plano BD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BEB14B-D989-4774-8CB2-6EACA207A9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63713" y="44450"/>
            <a:ext cx="7345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t-BR" sz="4400">
              <a:solidFill>
                <a:schemeClr val="tx2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537200" y="908050"/>
            <a:ext cx="3513138" cy="698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mailto:capef@capef.com.br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hyperlink" Target="mailto:ouvidoria@capef.com.br" TargetMode="External"/><Relationship Id="rId9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latin typeface="Arial" charset="0"/>
              </a:rPr>
              <a:t>Perfil</a:t>
            </a:r>
          </a:p>
          <a:p>
            <a:pPr>
              <a:defRPr/>
            </a:pPr>
            <a:r>
              <a:rPr lang="pt-BR" smtClean="0">
                <a:latin typeface="Arial" charset="0"/>
              </a:rPr>
              <a:t>do Plano BD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310202" y="2420888"/>
            <a:ext cx="47820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Capef</a:t>
            </a:r>
          </a:p>
          <a:p>
            <a:pPr algn="ctr"/>
            <a:r>
              <a:rPr lang="pt-B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Apresentação </a:t>
            </a:r>
            <a:r>
              <a:rPr lang="pt-B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Institucional</a:t>
            </a:r>
          </a:p>
          <a:p>
            <a:pPr algn="ctr"/>
            <a:endParaRPr lang="pt-BR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/>
            <a:r>
              <a:rPr lang="pt-B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Encontro AFBNB</a:t>
            </a:r>
          </a:p>
          <a:p>
            <a:pPr algn="ctr"/>
            <a:r>
              <a:rPr lang="pt-B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Março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3142" y="44624"/>
            <a:ext cx="7345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Previdência Complementar </a:t>
            </a: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Fechada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Pontos Fortes</a:t>
            </a:r>
          </a:p>
        </p:txBody>
      </p:sp>
      <p:sp>
        <p:nvSpPr>
          <p:cNvPr id="24579" name="CaixaDeTexto 5"/>
          <p:cNvSpPr txBox="1">
            <a:spLocks noChangeArrowheads="1"/>
          </p:cNvSpPr>
          <p:nvPr/>
        </p:nvSpPr>
        <p:spPr bwMode="auto">
          <a:xfrm>
            <a:off x="1763142" y="1628800"/>
            <a:ext cx="7200800" cy="400109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</a:rPr>
              <a:t> </a:t>
            </a:r>
            <a:r>
              <a:rPr lang="pt-BR" sz="1700" b="1" dirty="0">
                <a:latin typeface="+mn-lt"/>
              </a:rPr>
              <a:t>Estrutura da legislação e da regulação dos Fundos de Pensão;</a:t>
            </a:r>
          </a:p>
          <a:p>
            <a:pPr algn="just">
              <a:defRPr/>
            </a:pPr>
            <a:r>
              <a:rPr lang="pt-BR" sz="1700" b="1" dirty="0">
                <a:latin typeface="+mn-lt"/>
              </a:rPr>
              <a:t>(inclusive previsão de responsabilidade civil para seus dirigentes)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1700" b="1" dirty="0">
                <a:latin typeface="+mn-lt"/>
              </a:rPr>
              <a:t> Governança</a:t>
            </a:r>
            <a:r>
              <a:rPr lang="pt-BR" sz="1700" b="1" dirty="0" smtClean="0">
                <a:latin typeface="+mn-lt"/>
              </a:rPr>
              <a:t>;</a:t>
            </a:r>
          </a:p>
          <a:p>
            <a:pPr algn="just">
              <a:defRPr/>
            </a:pP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1700" b="1" dirty="0" smtClean="0">
                <a:latin typeface="+mn-lt"/>
              </a:rPr>
              <a:t>Nível </a:t>
            </a:r>
            <a:r>
              <a:rPr lang="pt-BR" sz="1700" b="1" dirty="0">
                <a:latin typeface="+mn-lt"/>
              </a:rPr>
              <a:t>de capitalização dos recursos dos Planos de Benefícios</a:t>
            </a:r>
            <a:r>
              <a:rPr lang="pt-BR" sz="1700" b="1" dirty="0" smtClean="0">
                <a:latin typeface="+mn-lt"/>
              </a:rPr>
              <a:t>;</a:t>
            </a:r>
          </a:p>
          <a:p>
            <a:pPr algn="just">
              <a:defRPr/>
            </a:pP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1700" b="1" dirty="0">
                <a:latin typeface="+mn-lt"/>
              </a:rPr>
              <a:t> Desempenho dos investimentos</a:t>
            </a:r>
            <a:r>
              <a:rPr lang="pt-BR" sz="1700" b="1" dirty="0" smtClean="0">
                <a:latin typeface="+mn-lt"/>
              </a:rPr>
              <a:t>;</a:t>
            </a:r>
          </a:p>
          <a:p>
            <a:pPr algn="just">
              <a:defRPr/>
            </a:pP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1700" b="1" dirty="0">
                <a:latin typeface="+mn-lt"/>
              </a:rPr>
              <a:t> Regras mínimas para criação e funcionamento das entidades;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1700" b="1" dirty="0">
                <a:latin typeface="+mn-lt"/>
              </a:rPr>
              <a:t> Necessidade de avaliação atuarial dos Planos de Benefícios</a:t>
            </a:r>
            <a:r>
              <a:rPr lang="pt-BR" sz="1700" b="1" dirty="0" smtClean="0">
                <a:latin typeface="+mn-lt"/>
              </a:rPr>
              <a:t>;</a:t>
            </a: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pt-BR" sz="1700" b="1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1700" b="1" dirty="0">
                <a:latin typeface="+mn-lt"/>
              </a:rPr>
              <a:t> </a:t>
            </a:r>
            <a:r>
              <a:rPr lang="pt-BR" sz="1700" b="1" dirty="0" smtClean="0">
                <a:latin typeface="+mn-lt"/>
              </a:rPr>
              <a:t>Programa </a:t>
            </a:r>
            <a:r>
              <a:rPr lang="pt-BR" sz="1700" b="1" dirty="0">
                <a:latin typeface="+mn-lt"/>
              </a:rPr>
              <a:t>de supervisão de planos baseada em risco.</a:t>
            </a:r>
          </a:p>
          <a:p>
            <a:pPr>
              <a:defRPr/>
            </a:pP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3688" y="44624"/>
            <a:ext cx="7345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Previdência Complementar </a:t>
            </a: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Fechada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Vantagens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9672" y="1281412"/>
            <a:ext cx="7416824" cy="506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/>
              <a:t> Planejamento de um melhor nível de bem-estar futuro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r>
              <a:rPr lang="pt-BR" sz="1600" dirty="0"/>
              <a:t>       - Suplemento do benefício do INSS</a:t>
            </a:r>
            <a:r>
              <a:rPr lang="pt-BR" sz="1600" dirty="0" smtClean="0"/>
              <a:t>;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endParaRPr lang="pt-BR" sz="8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/>
              <a:t> Proteção nas adversidades e maior segurança para a família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r>
              <a:rPr lang="pt-BR" sz="1600" dirty="0"/>
              <a:t>       - Benefícios de Risco</a:t>
            </a:r>
            <a:r>
              <a:rPr lang="pt-BR" sz="1600" dirty="0" smtClean="0"/>
              <a:t>;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endParaRPr lang="pt-BR" sz="8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/>
              <a:t>Incentivo fiscal: 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r>
              <a:rPr lang="pt-BR" sz="1600" dirty="0"/>
              <a:t>       - Dedutibilidade da contribuição da base do IR (até 12% da renda) e opção pela tabela regressiva</a:t>
            </a:r>
            <a:r>
              <a:rPr lang="pt-BR" sz="1600" dirty="0" smtClean="0"/>
              <a:t>;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endParaRPr lang="pt-BR" sz="8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/>
              <a:t> Salário indireto na forma de poupança: 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r>
              <a:rPr lang="pt-BR" sz="1600" dirty="0"/>
              <a:t>       - Contribuição do Patrocinador</a:t>
            </a:r>
            <a:r>
              <a:rPr lang="pt-BR" sz="1600" dirty="0" smtClean="0"/>
              <a:t>;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endParaRPr lang="pt-BR" sz="8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/>
              <a:t> Transparência e Controle da Gestão: 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r>
              <a:rPr lang="pt-BR" sz="1600" dirty="0"/>
              <a:t>       - Supervisão ativa dos Patrocinadores/Instituidores e Participantes nos colegiados, além da fiscalização do Estado; </a:t>
            </a:r>
            <a:endParaRPr lang="pt-BR" sz="1600" dirty="0" smtClean="0"/>
          </a:p>
          <a:p>
            <a:pPr marL="342900" lvl="1" indent="-342900" algn="just">
              <a:spcBef>
                <a:spcPct val="20000"/>
              </a:spcBef>
              <a:defRPr/>
            </a:pPr>
            <a:endParaRPr lang="pt-BR" sz="8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1600" dirty="0"/>
              <a:t> Menor Custo de Administração: </a:t>
            </a:r>
          </a:p>
          <a:p>
            <a:pPr marL="342900" lvl="1" indent="-342900" algn="just">
              <a:spcBef>
                <a:spcPct val="20000"/>
              </a:spcBef>
              <a:defRPr/>
            </a:pPr>
            <a:r>
              <a:rPr lang="pt-BR" sz="1600" dirty="0"/>
              <a:t>       - Maior capacidade de acumulação de recursos e oferta de maiores benefícios em relação às Entidades Abertas.  </a:t>
            </a:r>
          </a:p>
        </p:txBody>
      </p:sp>
    </p:spTree>
    <p:extLst>
      <p:ext uri="{BB962C8B-B14F-4D97-AF65-F5344CB8AC3E}">
        <p14:creationId xmlns:p14="http://schemas.microsoft.com/office/powerpoint/2010/main" val="22064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56184" y="0"/>
            <a:ext cx="7487816" cy="9087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Sistema Previdenciário Brasileiro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Tipos de planos</a:t>
            </a:r>
            <a:endParaRPr kumimoji="0" lang="pt-BR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10967"/>
              </p:ext>
            </p:extLst>
          </p:nvPr>
        </p:nvGraphicFramePr>
        <p:xfrm>
          <a:off x="1403648" y="1052735"/>
          <a:ext cx="7633841" cy="5952442"/>
        </p:xfrm>
        <a:graphic>
          <a:graphicData uri="http://schemas.openxmlformats.org/drawingml/2006/table">
            <a:tbl>
              <a:tblPr/>
              <a:tblGrid>
                <a:gridCol w="641150"/>
                <a:gridCol w="2825228"/>
                <a:gridCol w="2118702"/>
                <a:gridCol w="2048761"/>
              </a:tblGrid>
              <a:tr h="4551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  <a:cs typeface="Calibri" pitchFamily="34" charset="0"/>
                        </a:rPr>
                        <a:t> 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Plano CD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  <a:cs typeface="Calibri" pitchFamily="34" charset="0"/>
                        </a:rPr>
                        <a:t>Plano BD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  <a:cs typeface="Calibri" pitchFamily="34" charset="0"/>
                        </a:rPr>
                        <a:t>Plano CV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7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  <a:cs typeface="Calibri" pitchFamily="34" charset="0"/>
                        </a:rPr>
                        <a:t>Definição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5106" marR="5106" marT="51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6350" algn="l" defTabSz="7747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300" b="1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Benefício programado -  valor permanentemente ajustado ao saldo de conta considerando: o resultado de sua aplicação, os valores aportados e os benefícios pagos.</a:t>
                      </a:r>
                    </a:p>
                    <a:p>
                      <a:pPr marL="171450" marR="0" indent="6350" algn="l" defTabSz="7747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300" b="1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As contas são individualizadas, tanto na fase de contribuição, como na de percepção do benefício.</a:t>
                      </a:r>
                    </a:p>
                    <a:p>
                      <a:pPr marL="171450" marR="0" indent="6350" algn="l" defTabSz="7747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300" b="1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Benefícios pago por determinado número de anos, percentual do saldo ou recalculados anualmente com base no saldo da conta e da sua expectativa de vida futura do participante.</a:t>
                      </a:r>
                      <a:endParaRPr lang="pt-BR" sz="1300" b="1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rtl="0" fontAlgn="t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Benefício programado tem seu valor ou nível previamente estabelecido.</a:t>
                      </a:r>
                    </a:p>
                    <a:p>
                      <a:pPr marL="171450" indent="6350" algn="l" rtl="0" fontAlgn="t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Custeio determinado atuarialmente, de forma a assegurar sua concessão e manutenção.</a:t>
                      </a:r>
                    </a:p>
                    <a:p>
                      <a:pPr marL="171450" indent="6350" algn="l" rtl="0" fontAlgn="t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As contas são coletivas.</a:t>
                      </a:r>
                    </a:p>
                    <a:p>
                      <a:pPr marL="171450" indent="6350" algn="l" rtl="0" fontAlgn="t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Os pagamentos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são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itchFamily="34" charset="0"/>
                        </a:rPr>
                        <a:t>vitalícios.</a:t>
                      </a:r>
                    </a:p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marL="171450" indent="-171450" algn="l" rtl="0" fontAlgn="t">
                        <a:buFont typeface="Arial" pitchFamily="34" charset="0"/>
                        <a:buChar char="•"/>
                      </a:pP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Benefício programado apresenta a conjugação das características das modalidades CD (na fase de acumulação) e BD (na fase de benefício).</a:t>
                      </a: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Alternativamente, pode haver uma fase inicial de renda com prazo certo com base no saldo da conta. </a:t>
                      </a: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endParaRPr lang="pt-BR" sz="1200" b="1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endParaRPr lang="pt-BR" sz="1200" b="1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116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  <a:cs typeface="Calibri" pitchFamily="34" charset="0"/>
                        </a:rPr>
                        <a:t>Vantagens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5106" marR="5106" marT="51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Não desenvolve desequilíbrios </a:t>
                      </a: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atuariais.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Benefícios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vitalícios reajustáveis de acordo com as regras definidas no Regulamento</a:t>
                      </a: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.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Benefícios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vitalícios reajustáveis de acordo com as regras definidas no Regulamento. </a:t>
                      </a:r>
                      <a:endParaRPr lang="pt-BR" sz="1200" b="1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Baixa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exposição ao risco de déficits atuariais.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13418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  <a:cs typeface="Calibri" pitchFamily="34" charset="0"/>
                        </a:rPr>
                        <a:t>Desvantagens</a:t>
                      </a:r>
                    </a:p>
                  </a:txBody>
                  <a:tcPr marL="5106" marR="5106" marT="51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Oferece somente benefícios temporários ou benefícios vitalícios de valores </a:t>
                      </a: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decrescentes.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Alto risco de aparecimento de déficit </a:t>
                      </a: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atuarial.</a:t>
                      </a: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ctr" defTabSz="914400" rtl="0" eaLnBrk="1" fontAlgn="t" latinLnBrk="0" hangingPunct="1">
                        <a:buFont typeface="Arial" pitchFamily="34" charset="0"/>
                        <a:buNone/>
                      </a:pP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-</a:t>
                      </a:r>
                    </a:p>
                  </a:txBody>
                  <a:tcPr marL="5106" marR="5106" marT="5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</a:t>
            </a: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Previdenciário </a:t>
            </a: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</a:t>
            </a:r>
            <a:r>
              <a:rPr lang="pt-BR" sz="16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Capef </a:t>
            </a:r>
            <a:endParaRPr lang="pt-BR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Cálculo 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  <a:endParaRPr lang="pt-BR" sz="1600" b="1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0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-27384"/>
            <a:ext cx="7236296" cy="980728"/>
          </a:xfrm>
          <a:noFill/>
          <a:ln/>
        </p:spPr>
        <p:txBody>
          <a:bodyPr/>
          <a:lstStyle/>
          <a:p>
            <a:r>
              <a:rPr lang="pt-BR" sz="30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</a:t>
            </a:r>
          </a:p>
        </p:txBody>
      </p:sp>
      <p:sp>
        <p:nvSpPr>
          <p:cNvPr id="26" name="CaixaDeTexto 88"/>
          <p:cNvSpPr txBox="1">
            <a:spLocks noChangeArrowheads="1"/>
          </p:cNvSpPr>
          <p:nvPr/>
        </p:nvSpPr>
        <p:spPr bwMode="auto">
          <a:xfrm>
            <a:off x="1656184" y="1052736"/>
            <a:ext cx="7236296" cy="23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Criada em 08 de maio de 1967: experiência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48 anos na gestão de planos previdenciários;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2º maior fundo de Pensão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Norte/Nordeste e o 31° entre os fundos de pensão do País ;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Atualmente administra dois planos de previdência: </a:t>
            </a:r>
            <a:r>
              <a:rPr lang="pt-BR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 BD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 CV I;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Total de Participantes Ativos 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Assistidos: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11.537 </a:t>
            </a:r>
            <a:r>
              <a:rPr lang="pt-B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(Dez/14)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de recursos administrados: R$ 3.315 Bilhões </a:t>
            </a:r>
            <a:r>
              <a:rPr lang="pt-B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(Dez/14)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4207" r="2339" b="52969"/>
          <a:stretch/>
        </p:blipFill>
        <p:spPr bwMode="auto">
          <a:xfrm>
            <a:off x="467544" y="4005064"/>
            <a:ext cx="8568952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aixaDeTexto 48"/>
          <p:cNvSpPr txBox="1"/>
          <p:nvPr/>
        </p:nvSpPr>
        <p:spPr>
          <a:xfrm>
            <a:off x="1619672" y="5877272"/>
            <a:ext cx="167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Composição da Equipe:</a:t>
            </a:r>
          </a:p>
          <a:p>
            <a:pPr lvl="1"/>
            <a:r>
              <a:rPr lang="pt-BR" sz="1000" b="1" dirty="0">
                <a:latin typeface="Calibri" panose="020F0502020204030204" pitchFamily="34" charset="0"/>
                <a:cs typeface="Calibri" panose="020F0502020204030204" pitchFamily="34" charset="0"/>
              </a:rPr>
              <a:t>Funcionários: 61</a:t>
            </a:r>
          </a:p>
          <a:p>
            <a:pPr lvl="1"/>
            <a:r>
              <a:rPr lang="pt-BR" sz="1000" b="1" dirty="0">
                <a:latin typeface="Calibri" panose="020F0502020204030204" pitchFamily="34" charset="0"/>
                <a:cs typeface="Calibri" panose="020F0502020204030204" pitchFamily="34" charset="0"/>
              </a:rPr>
              <a:t>Estagiários: </a:t>
            </a:r>
            <a:r>
              <a:rPr lang="pt-BR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pt-B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000" b="1" dirty="0">
                <a:latin typeface="Calibri" panose="020F0502020204030204" pitchFamily="34" charset="0"/>
                <a:cs typeface="Calibri" panose="020F0502020204030204" pitchFamily="34" charset="0"/>
              </a:rPr>
              <a:t>Terceirizados: 18</a:t>
            </a:r>
          </a:p>
        </p:txBody>
      </p:sp>
    </p:spTree>
    <p:extLst>
      <p:ext uri="{BB962C8B-B14F-4D97-AF65-F5344CB8AC3E}">
        <p14:creationId xmlns:p14="http://schemas.microsoft.com/office/powerpoint/2010/main" val="28347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de cantos arredondados 46"/>
          <p:cNvSpPr/>
          <p:nvPr/>
        </p:nvSpPr>
        <p:spPr>
          <a:xfrm>
            <a:off x="2195736" y="3707740"/>
            <a:ext cx="6624736" cy="1656184"/>
          </a:xfrm>
          <a:prstGeom prst="roundRect">
            <a:avLst>
              <a:gd name="adj" fmla="val 2332"/>
            </a:avLst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-27384"/>
            <a:ext cx="7236296" cy="980728"/>
          </a:xfrm>
          <a:noFill/>
          <a:ln/>
        </p:spPr>
        <p:txBody>
          <a:bodyPr/>
          <a:lstStyle/>
          <a:p>
            <a:r>
              <a:rPr lang="pt-BR" sz="30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</a:t>
            </a:r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Capef</a:t>
            </a:r>
            <a:b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pt-BR" sz="20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Planos Previdenciários – População e Patrimônio</a:t>
            </a:r>
            <a:endParaRPr lang="pt-BR" sz="2000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195736" y="1916832"/>
            <a:ext cx="6624736" cy="1656184"/>
          </a:xfrm>
          <a:prstGeom prst="roundRect">
            <a:avLst>
              <a:gd name="adj" fmla="val 2332"/>
            </a:avLst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851920" y="2420888"/>
            <a:ext cx="1296144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1.981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Ativos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220072" y="2420888"/>
            <a:ext cx="1800200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3.584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Aposentados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7092280" y="2420888"/>
            <a:ext cx="1584176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1.135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Pensionistas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364088" y="1988840"/>
            <a:ext cx="3312368" cy="360040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BNB, </a:t>
            </a:r>
            <a:r>
              <a:rPr lang="pt-BR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Camed</a:t>
            </a: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Capef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411760" y="2996952"/>
            <a:ext cx="1368152" cy="504056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Patrimônio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851920" y="2996952"/>
            <a:ext cx="4824536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R$ 3,03 Bilhões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3491880" y="1988840"/>
            <a:ext cx="1800200" cy="360040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Patrocinadores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411760" y="2420888"/>
            <a:ext cx="1368152" cy="504056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Perfil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851920" y="4221088"/>
            <a:ext cx="1296144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4.724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Ativos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220072" y="4221088"/>
            <a:ext cx="1800200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1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Aposentados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7092280" y="4221088"/>
            <a:ext cx="1584176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10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Pensionistas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5364088" y="3789040"/>
            <a:ext cx="3312368" cy="360040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BNB e Capef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2411760" y="4797152"/>
            <a:ext cx="1368152" cy="504056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Patrimônio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3851920" y="4797152"/>
            <a:ext cx="4824536" cy="50405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R$ 276 Milhões 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3491880" y="3789040"/>
            <a:ext cx="1800200" cy="360040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Patrocinadores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411760" y="4221088"/>
            <a:ext cx="1368152" cy="504056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Perfil</a:t>
            </a:r>
          </a:p>
        </p:txBody>
      </p:sp>
      <p:sp>
        <p:nvSpPr>
          <p:cNvPr id="44" name="Retângulo com Canto Diagonal Aparado 43"/>
          <p:cNvSpPr/>
          <p:nvPr/>
        </p:nvSpPr>
        <p:spPr>
          <a:xfrm>
            <a:off x="1907704" y="3645024"/>
            <a:ext cx="1440160" cy="432048"/>
          </a:xfrm>
          <a:prstGeom prst="snip2Diag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Plano CV I ¹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2088232" y="5373216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/>
              <a:t>Posição: Dez/14</a:t>
            </a:r>
          </a:p>
          <a:p>
            <a:pPr>
              <a:defRPr/>
            </a:pPr>
            <a:r>
              <a:rPr lang="pt-BR" sz="1200" dirty="0" smtClean="0"/>
              <a:t>663 Participantes inscritos em ambos os Planos.</a:t>
            </a:r>
            <a:endParaRPr lang="pt-BR" sz="1200" dirty="0"/>
          </a:p>
        </p:txBody>
      </p:sp>
      <p:sp>
        <p:nvSpPr>
          <p:cNvPr id="46" name="Retângulo com Canto Diagonal Aparado 45"/>
          <p:cNvSpPr/>
          <p:nvPr/>
        </p:nvSpPr>
        <p:spPr>
          <a:xfrm>
            <a:off x="1907704" y="1844824"/>
            <a:ext cx="1440160" cy="432048"/>
          </a:xfrm>
          <a:prstGeom prst="snip2Diag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Plano BD</a:t>
            </a:r>
          </a:p>
        </p:txBody>
      </p:sp>
    </p:spTree>
    <p:extLst>
      <p:ext uri="{BB962C8B-B14F-4D97-AF65-F5344CB8AC3E}">
        <p14:creationId xmlns:p14="http://schemas.microsoft.com/office/powerpoint/2010/main" val="28347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660398" y="44624"/>
            <a:ext cx="2448106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Capef</a:t>
            </a:r>
          </a:p>
          <a:p>
            <a:pPr algn="r">
              <a:defRPr/>
            </a:pP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Órgãos Estatutários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3850" y="1317625"/>
            <a:ext cx="8185150" cy="15970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pt-BR" sz="3200" b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CaixaDeTexto 82"/>
          <p:cNvSpPr txBox="1">
            <a:spLocks noChangeArrowheads="1"/>
          </p:cNvSpPr>
          <p:nvPr/>
        </p:nvSpPr>
        <p:spPr bwMode="auto">
          <a:xfrm>
            <a:off x="1763713" y="1088732"/>
            <a:ext cx="7200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CONSELHO </a:t>
            </a: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DELIBERATIVO</a:t>
            </a:r>
          </a:p>
          <a:p>
            <a:pPr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Romildo Carneiro Rolim - Presidente - Indicado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err="1" smtClean="0">
                <a:latin typeface="+mn-lt"/>
                <a:cs typeface="Calibri" pitchFamily="34" charset="0"/>
              </a:rPr>
              <a:t>Stélio</a:t>
            </a:r>
            <a:r>
              <a:rPr lang="pt-BR" sz="1600" dirty="0" smtClean="0">
                <a:latin typeface="+mn-lt"/>
                <a:cs typeface="Calibri" pitchFamily="34" charset="0"/>
              </a:rPr>
              <a:t> Gama Lyra Júnior- Vice-Presidente - Indicado 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José Jurandir Bastos Mesquita - Indicado </a:t>
            </a:r>
            <a:r>
              <a:rPr lang="pt-BR" sz="1600" dirty="0" smtClean="0">
                <a:latin typeface="+mn-lt"/>
              </a:rPr>
              <a:t/>
            </a:r>
            <a:br>
              <a:rPr lang="pt-BR" sz="1600" dirty="0" smtClean="0">
                <a:latin typeface="+mn-lt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José Nilton Fernandes - Eleito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Ailton Carvalho dos Santos - Eleito 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Paulo Eduardo Andrade Patrício - Eleito </a:t>
            </a:r>
            <a:r>
              <a:rPr lang="pt-BR" sz="1600" dirty="0" smtClean="0">
                <a:latin typeface="+mn-lt"/>
              </a:rPr>
              <a:t/>
            </a:r>
            <a:br>
              <a:rPr lang="pt-BR" sz="1600" dirty="0" smtClean="0">
                <a:latin typeface="+mn-lt"/>
              </a:rPr>
            </a:br>
            <a:r>
              <a:rPr lang="pt-BR" sz="1600" dirty="0" smtClean="0">
                <a:latin typeface="+mn-lt"/>
              </a:rPr>
              <a:t> </a:t>
            </a:r>
            <a:r>
              <a:rPr lang="pt-BR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 </a:t>
            </a:r>
          </a:p>
          <a:p>
            <a:pPr>
              <a:defRPr/>
            </a:pP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CONSELHO FISCAL</a:t>
            </a:r>
          </a:p>
          <a:p>
            <a:pPr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Lúcia de Fátima Barbosa da Silva - Indicado 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Luiz Sérgio Farias Machado - Indicado 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Izabel Christina de Carvalho Colares Maia – Presidente - Eleito 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Ricardo Vaz Bezerra - Vice-Presidente - Eleito </a:t>
            </a:r>
            <a:r>
              <a:rPr lang="pt-BR" sz="1600" dirty="0" smtClean="0">
                <a:latin typeface="+mn-lt"/>
              </a:rPr>
              <a:t/>
            </a:r>
            <a:br>
              <a:rPr lang="pt-BR" sz="1600" dirty="0" smtClean="0">
                <a:latin typeface="+mn-lt"/>
              </a:rPr>
            </a:br>
            <a:r>
              <a:rPr lang="pt-BR" sz="1600" dirty="0" smtClean="0">
                <a:latin typeface="+mn-lt"/>
              </a:rPr>
              <a:t> </a:t>
            </a:r>
            <a:r>
              <a:rPr lang="pt-B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pt-B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</a:br>
            <a:r>
              <a:rPr lang="pt-B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 </a:t>
            </a:r>
            <a:r>
              <a:rPr lang="pt-B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DIRETORIA </a:t>
            </a: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EXECUTIVA</a:t>
            </a:r>
          </a:p>
          <a:p>
            <a:pPr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Zilana Melo Ribeiro - Diretora-Presidente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José Danilo Araújo do Nascimento - Diretor de Administração e Investimentos</a:t>
            </a:r>
            <a:br>
              <a:rPr lang="pt-BR" sz="1600" dirty="0" smtClean="0">
                <a:latin typeface="+mn-lt"/>
                <a:cs typeface="Calibri" pitchFamily="34" charset="0"/>
              </a:rPr>
            </a:br>
            <a:r>
              <a:rPr lang="pt-BR" sz="1600" dirty="0" smtClean="0">
                <a:latin typeface="+mn-lt"/>
                <a:cs typeface="Calibri" pitchFamily="34" charset="0"/>
              </a:rPr>
              <a:t>José Alan Teixeira da Rocha - Diretor de Previdência </a:t>
            </a:r>
            <a:r>
              <a:rPr lang="pt-BR" sz="1600" dirty="0">
                <a:latin typeface="+mn-lt"/>
                <a:cs typeface="Calibri" pitchFamily="34" charset="0"/>
              </a:rPr>
              <a:t> </a:t>
            </a:r>
            <a:endParaRPr lang="pt-BR" sz="1600" dirty="0" smtClean="0">
              <a:latin typeface="+mn-lt"/>
              <a:cs typeface="Calibri" pitchFamily="34" charset="0"/>
            </a:endParaRPr>
          </a:p>
          <a:p>
            <a:pPr>
              <a:defRPr/>
            </a:pPr>
            <a:endParaRPr lang="pt-BR" sz="1600" dirty="0">
              <a:latin typeface="+mn-lt"/>
              <a:cs typeface="Calibri" pitchFamily="34" charset="0"/>
            </a:endParaRPr>
          </a:p>
          <a:p>
            <a:pPr>
              <a:defRPr/>
            </a:pP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itchFamily="34" charset="0"/>
              </a:rPr>
              <a:t>OUVIDORIA</a:t>
            </a:r>
          </a:p>
          <a:p>
            <a:pPr>
              <a:defRPr/>
            </a:pPr>
            <a:r>
              <a:rPr lang="pt-BR" sz="1600" dirty="0">
                <a:latin typeface="+mn-lt"/>
                <a:cs typeface="Calibri" pitchFamily="34" charset="0"/>
              </a:rPr>
              <a:t>Auxiliadora Bezerra</a:t>
            </a:r>
          </a:p>
        </p:txBody>
      </p:sp>
    </p:spTree>
    <p:extLst>
      <p:ext uri="{BB962C8B-B14F-4D97-AF65-F5344CB8AC3E}">
        <p14:creationId xmlns:p14="http://schemas.microsoft.com/office/powerpoint/2010/main" val="14343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Cálculo </a:t>
            </a: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  <p:extLst>
      <p:ext uri="{BB962C8B-B14F-4D97-AF65-F5344CB8AC3E}">
        <p14:creationId xmlns:p14="http://schemas.microsoft.com/office/powerpoint/2010/main" val="222723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987824" y="-27384"/>
            <a:ext cx="615351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Perfil Previdenciário – Funcionários Ativos BNB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CaixaDeTexto 15"/>
          <p:cNvSpPr txBox="1">
            <a:spLocks noChangeArrowheads="1"/>
          </p:cNvSpPr>
          <p:nvPr/>
        </p:nvSpPr>
        <p:spPr bwMode="auto">
          <a:xfrm>
            <a:off x="1835696" y="6093296"/>
            <a:ext cx="6048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+mj-lt"/>
                <a:cs typeface="Calibri" panose="020F0502020204030204" pitchFamily="34" charset="0"/>
              </a:rPr>
              <a:t>Posição: Fev/2015</a:t>
            </a:r>
            <a:endParaRPr lang="pt-BR" sz="12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69346"/>
              </p:ext>
            </p:extLst>
          </p:nvPr>
        </p:nvGraphicFramePr>
        <p:xfrm>
          <a:off x="1901256" y="1484784"/>
          <a:ext cx="6775200" cy="4608513"/>
        </p:xfrm>
        <a:graphic>
          <a:graphicData uri="http://schemas.openxmlformats.org/drawingml/2006/table">
            <a:tbl>
              <a:tblPr/>
              <a:tblGrid>
                <a:gridCol w="1129200"/>
                <a:gridCol w="1129200"/>
                <a:gridCol w="1129200"/>
                <a:gridCol w="1129200"/>
                <a:gridCol w="1129200"/>
                <a:gridCol w="1129200"/>
              </a:tblGrid>
              <a:tr h="709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Tempo de Serviço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BD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CV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BD/CV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Nenhum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0 a 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1.536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305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1.841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 6 a 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2.115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463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2.578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11 a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397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16 a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21 a 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26 a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109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31 a 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580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251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115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1.036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36 a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131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41 a 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De 46 a 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         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1.165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4.142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550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1.026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6.883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240132" y="333375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pt-B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" y="4186337"/>
            <a:ext cx="6291263" cy="2166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95000"/>
              </a:lnSpc>
            </a:pPr>
            <a:endParaRPr lang="en-US" altLang="en-US"/>
          </a:p>
        </p:txBody>
      </p:sp>
      <p:sp>
        <p:nvSpPr>
          <p:cNvPr id="11" name="Retângulo 10"/>
          <p:cNvSpPr/>
          <p:nvPr/>
        </p:nvSpPr>
        <p:spPr>
          <a:xfrm>
            <a:off x="1691680" y="-27384"/>
            <a:ext cx="7452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BD</a:t>
            </a:r>
          </a:p>
          <a:p>
            <a:pPr algn="r">
              <a:defRPr/>
            </a:pP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Faixa Etária dos </a:t>
            </a: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Participantes</a:t>
            </a:r>
            <a:endParaRPr lang="pt-BR" sz="20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5951021"/>
            <a:ext cx="2088232" cy="646331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 tem mais de 50 anos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63% tem mais de 60 anos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tem mais de 70 anos</a:t>
            </a:r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524328" y="6616602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Posição: Fev/2015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93537"/>
              </p:ext>
            </p:extLst>
          </p:nvPr>
        </p:nvGraphicFramePr>
        <p:xfrm>
          <a:off x="1835696" y="1064171"/>
          <a:ext cx="5112570" cy="5749205"/>
        </p:xfrm>
        <a:graphic>
          <a:graphicData uri="http://schemas.openxmlformats.org/drawingml/2006/table">
            <a:tbl>
              <a:tblPr/>
              <a:tblGrid>
                <a:gridCol w="852095"/>
                <a:gridCol w="852095"/>
                <a:gridCol w="852095"/>
                <a:gridCol w="852095"/>
                <a:gridCol w="852095"/>
                <a:gridCol w="852095"/>
              </a:tblGrid>
              <a:tr h="204693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Faixa Etária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Situação do Participante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Totais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469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Ativo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Aposent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Pension.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0 – 5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6 – 10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11 – 15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16 – 20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21 – 25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26 – 30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31 – 35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36 – 40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41 – 45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46 – 50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51 – 55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645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56 – 60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617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479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1.186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61 – 65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1.178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66 – 70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836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1.051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71 – 75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727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76 – 80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481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645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81 – 85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86 – 90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91 – 95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96 – 100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Totais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1.790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3.761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1.132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6.683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46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Idades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Ativo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Aposent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Pension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Máxima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69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Mínima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9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Médias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Cálculo </a:t>
            </a: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83768" y="-27384"/>
            <a:ext cx="6624736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CV I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r">
              <a:defRPr/>
            </a:pP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Faixa Etária </a:t>
            </a: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dos Participantes</a:t>
            </a:r>
            <a:endParaRPr lang="pt-BR" sz="20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32848" y="6695782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</a:rPr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60319" y="6695782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</a:rPr>
              <a:t>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92688" y="6192688"/>
            <a:ext cx="2664296" cy="27699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15% </a:t>
            </a:r>
            <a:r>
              <a:rPr lang="pt-BR" dirty="0"/>
              <a:t>tem mais de 50 anos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200800" y="6624736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Posição: Fev/2015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01001"/>
              </p:ext>
            </p:extLst>
          </p:nvPr>
        </p:nvGraphicFramePr>
        <p:xfrm>
          <a:off x="1830165" y="1066183"/>
          <a:ext cx="5046090" cy="5749206"/>
        </p:xfrm>
        <a:graphic>
          <a:graphicData uri="http://schemas.openxmlformats.org/drawingml/2006/table">
            <a:tbl>
              <a:tblPr/>
              <a:tblGrid>
                <a:gridCol w="841015"/>
                <a:gridCol w="841015"/>
                <a:gridCol w="841015"/>
                <a:gridCol w="841015"/>
                <a:gridCol w="841015"/>
                <a:gridCol w="841015"/>
              </a:tblGrid>
              <a:tr h="20470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Faixa Etária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Situação do Participante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Totais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470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Ativo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Aposent.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Pension.</a:t>
                      </a:r>
                    </a:p>
                  </a:txBody>
                  <a:tcPr marL="6291" marR="6291" marT="62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0 – 5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6 – 10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11 – 15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16 – 20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21 – 25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26 – 30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31 – 35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1319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1321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36 – 40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41 – 45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46 – 50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51 – 55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363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364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56 – 60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61 – 65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66 – 70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71 – 75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76 – 80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81 – 85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86 – 90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91 – 95 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96 – 100 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Totais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4.910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4.925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470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Idades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Ativo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Aposent.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Pension.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Máxima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79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70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Mínima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5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Médias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38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7704" y="-27384"/>
            <a:ext cx="7236296" cy="980728"/>
          </a:xfrm>
          <a:prstGeom prst="rect">
            <a:avLst/>
          </a:prstGeom>
          <a:noFill/>
          <a:ln/>
        </p:spPr>
        <p:txBody>
          <a:bodyPr/>
          <a:lstStyle/>
          <a:p>
            <a:pPr lvl="0" algn="r" eaLnBrk="0" hangingPunct="0"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Planos Previdenciários</a:t>
            </a:r>
            <a:b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Características dos Planos da </a:t>
            </a:r>
            <a:r>
              <a:rPr lang="pt-BR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Capef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7" name="Group 3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50285"/>
              </p:ext>
            </p:extLst>
          </p:nvPr>
        </p:nvGraphicFramePr>
        <p:xfrm>
          <a:off x="1115616" y="1268760"/>
          <a:ext cx="7848872" cy="5222239"/>
        </p:xfrm>
        <a:graphic>
          <a:graphicData uri="http://schemas.openxmlformats.org/drawingml/2006/table">
            <a:tbl>
              <a:tblPr/>
              <a:tblGrid>
                <a:gridCol w="1762602"/>
                <a:gridCol w="2722468"/>
                <a:gridCol w="3363802"/>
              </a:tblGrid>
              <a:tr h="3179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PRINCIPAIS CARACTERÍSTICAS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Benefício Definido - BD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Contribuição Variável – CV I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</a:tr>
              <a:tr h="9774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Definição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Plano previdenciário cujos benefícios programados têm seu valor ou nível previamente estabelecidos, sendo o custeio determinado atuarialmente, de forma a assegurar sua concessão e manutenção.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Plano previdenciário cujos benefícios programados têm seu valor permanentemente ajustado ao saldo de conta mantido em favor do participante, considerando o resultado líquido de sua aplicação, os valores portados e os benefícios pagos.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155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ou nível do benefício programado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Conhecido a priori -  salário de contribuição de 1997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Conhecido a posteriori – resultado da conta individual acumulada  - equaliza a contribuição intencionando alcançar a  meta de 80% do salário de saída – BPS.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</a:tr>
              <a:tr h="801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Recursos arrecadados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Fundo coletivo, mutualista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Fundos individuais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9521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 de pagamento dos benefícios programados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Renda vitalícia em moeda corrente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1º Renda certa a prazo certo (22 anos), calculada em função da rentabilidade dos investimentos do plano, acumulados em conta individual.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2º Renda Vitalícia: benefícios são pagos com base em recursos acumulados em conta coletiva, transferidos das contas individuais dos participantes no momento das suas aposentadorias.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7704" y="-27384"/>
            <a:ext cx="7236296" cy="980728"/>
          </a:xfrm>
          <a:prstGeom prst="rect">
            <a:avLst/>
          </a:prstGeom>
          <a:noFill/>
          <a:ln/>
        </p:spPr>
        <p:txBody>
          <a:bodyPr/>
          <a:lstStyle/>
          <a:p>
            <a:pPr lvl="0" algn="r" eaLnBrk="0" hangingPunct="0"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Planos Previdenciários</a:t>
            </a:r>
            <a:b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Características dos Planos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7" name="Group 3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12714"/>
              </p:ext>
            </p:extLst>
          </p:nvPr>
        </p:nvGraphicFramePr>
        <p:xfrm>
          <a:off x="539552" y="1057980"/>
          <a:ext cx="8507412" cy="2822150"/>
        </p:xfrm>
        <a:graphic>
          <a:graphicData uri="http://schemas.openxmlformats.org/drawingml/2006/table">
            <a:tbl>
              <a:tblPr/>
              <a:tblGrid>
                <a:gridCol w="1811114"/>
                <a:gridCol w="3312368"/>
                <a:gridCol w="3383930"/>
              </a:tblGrid>
              <a:tr h="3179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PRINCIPAIS CARACTERÍSTICAS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Benefício Definido - BD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Contribuição Variável – CV I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</a:tr>
              <a:tr h="14817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Direito dos herdeiros legais em caso de óbito de aposentado programado sem a existência de beneficiário de pensão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Inexistente, tendo em vista a natureza mutualista desse tipo de plano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da conta individual do participante na data de óbito- até 22 anos após o início do recebimento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8831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Benefícios de risco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0" algn="l" defTabSz="914400" rtl="0" eaLnBrk="1" fontAlgn="t" latinLnBrk="0" hangingPunct="1">
                        <a:buFont typeface="Arial" pitchFamily="34" charset="0"/>
                        <a:buNone/>
                      </a:pPr>
                      <a:endParaRPr lang="pt-BR" sz="1200" b="0" i="0" u="none" strike="noStrike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.Pensão  menor</a:t>
                      </a: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 que o  valor do benefício</a:t>
                      </a:r>
                      <a:endParaRPr lang="pt-BR" sz="1200" b="0" i="0" u="none" strike="noStrike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0" i="0" u="none" strike="noStrike" kern="1200" baseline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Pensão </a:t>
                      </a: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pode alcançar  o benefício de aposentadoria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72711"/>
              </p:ext>
            </p:extLst>
          </p:nvPr>
        </p:nvGraphicFramePr>
        <p:xfrm>
          <a:off x="539552" y="3861048"/>
          <a:ext cx="8507412" cy="936104"/>
        </p:xfrm>
        <a:graphic>
          <a:graphicData uri="http://schemas.openxmlformats.org/drawingml/2006/table">
            <a:tbl>
              <a:tblPr/>
              <a:tblGrid>
                <a:gridCol w="1811114"/>
                <a:gridCol w="3312368"/>
                <a:gridCol w="3383930"/>
              </a:tblGrid>
              <a:tr h="93610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48133"/>
              </p:ext>
            </p:extLst>
          </p:nvPr>
        </p:nvGraphicFramePr>
        <p:xfrm>
          <a:off x="539552" y="3861048"/>
          <a:ext cx="8507412" cy="801179"/>
        </p:xfrm>
        <a:graphic>
          <a:graphicData uri="http://schemas.openxmlformats.org/drawingml/2006/table">
            <a:tbl>
              <a:tblPr/>
              <a:tblGrid>
                <a:gridCol w="1811114"/>
                <a:gridCol w="3312368"/>
                <a:gridCol w="3383930"/>
              </a:tblGrid>
              <a:tr h="8011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Pagamento de Contribuição na fase de aposentadoria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21,25% (2015)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Inexistente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18447"/>
              </p:ext>
            </p:extLst>
          </p:nvPr>
        </p:nvGraphicFramePr>
        <p:xfrm>
          <a:off x="539552" y="4653136"/>
          <a:ext cx="8507412" cy="936104"/>
        </p:xfrm>
        <a:graphic>
          <a:graphicData uri="http://schemas.openxmlformats.org/drawingml/2006/table">
            <a:tbl>
              <a:tblPr/>
              <a:tblGrid>
                <a:gridCol w="1811114"/>
                <a:gridCol w="3312368"/>
                <a:gridCol w="3383930"/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Vantagens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Benefícios </a:t>
                      </a:r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vitalícios reajustáveis de acordo com as regras definidas no Regulamento</a:t>
                      </a: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 Ajustado para reduzir a exposição ao risco de déficits atuariais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Benefícios </a:t>
                      </a:r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vitalícios reajustáveis de acordo com as regras definidas no Regulamento. </a:t>
                      </a:r>
                      <a:endParaRPr lang="pt-BR" sz="1200" b="0" i="0" u="none" strike="noStrike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marL="171450" indent="6350" algn="l" defTabSz="914400" rtl="0" eaLnBrk="1" fontAlgn="t" latinLnBrk="0" hangingPunct="1">
                        <a:buFont typeface="Arial" pitchFamily="34" charset="0"/>
                        <a:buChar char="•"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Baixa </a:t>
                      </a:r>
                      <a:r>
                        <a:rPr lang="pt-B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exposição ao risco de déficits </a:t>
                      </a: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atuariais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323528" y="-27384"/>
            <a:ext cx="8785225" cy="864096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tabLst>
                <a:tab pos="1435100" algn="l"/>
              </a:tabLst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BD </a:t>
            </a:r>
          </a:p>
          <a:p>
            <a:pPr algn="r" eaLnBrk="0" hangingPunct="0">
              <a:tabLst>
                <a:tab pos="1435100" algn="l"/>
              </a:tabLst>
              <a:defRPr/>
            </a:pPr>
            <a:r>
              <a:rPr lang="pt-BR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Qtde</a:t>
            </a: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. Aposentadorias x Valor Benefício</a:t>
            </a:r>
          </a:p>
        </p:txBody>
      </p:sp>
      <p:sp>
        <p:nvSpPr>
          <p:cNvPr id="25" name="Arredondar Retângulo em um Canto Único 24"/>
          <p:cNvSpPr/>
          <p:nvPr/>
        </p:nvSpPr>
        <p:spPr>
          <a:xfrm>
            <a:off x="1835150" y="6273800"/>
            <a:ext cx="7129463" cy="46831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Valor Médio dos Benefícios a Conceder: R</a:t>
            </a: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$ 3.288,71</a:t>
            </a:r>
            <a:endParaRPr lang="pt-BR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62590" y="1268760"/>
          <a:ext cx="7056000" cy="4968547"/>
        </p:xfrm>
        <a:graphic>
          <a:graphicData uri="http://schemas.openxmlformats.org/drawingml/2006/table">
            <a:tbl>
              <a:tblPr/>
              <a:tblGrid>
                <a:gridCol w="1764000"/>
                <a:gridCol w="1764000"/>
                <a:gridCol w="1764000"/>
                <a:gridCol w="1764000"/>
              </a:tblGrid>
              <a:tr h="533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Ano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Quantidade de aposentadorias 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Quantidade de aposentados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Valor Médio Real (02/2015) 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3.357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5.012,31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3.438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4.854,52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3.499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6.891,74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3.545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6.829,43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3.535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6.784,79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3.524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6.777,18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3.512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6.494,13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3.470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6.467,07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3.432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6.452,16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6.579,12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3.348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6.490,24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3.584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6.561,46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3.761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6.377,16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7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-27384"/>
            <a:ext cx="7236296" cy="980728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</a:t>
            </a:r>
            <a:b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Cálculo do Benefício – Plano BD </a:t>
            </a:r>
            <a:r>
              <a:rPr lang="pt-B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/>
            </a:r>
            <a:br>
              <a:rPr lang="pt-B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</a:b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2255068"/>
              </p:ext>
            </p:extLst>
          </p:nvPr>
        </p:nvGraphicFramePr>
        <p:xfrm>
          <a:off x="1763688" y="3140968"/>
          <a:ext cx="7056784" cy="2952328"/>
        </p:xfrm>
        <a:graphic>
          <a:graphicData uri="http://schemas.openxmlformats.org/drawingml/2006/table">
            <a:tbl>
              <a:tblPr/>
              <a:tblGrid>
                <a:gridCol w="1568174"/>
                <a:gridCol w="5488610"/>
              </a:tblGrid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 do Benefício Aposentadoria Programada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SCJul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Salário de Contribuição de Jul/97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Composição da progressão real de salários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BPSJul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Benefício da Previdência Social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Quantidade de Contribuições Pagas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PEJul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Prorrogação de Expediente de Jul/97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Quantidade de Contribuições com </a:t>
                      </a: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P.E.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76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Atualização do Benefício de Jul/97 até janeiro do ano de concessão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96355" y="277423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Onde: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1654263" y="6093296"/>
            <a:ext cx="198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Regra: Regulamento 2003</a:t>
            </a:r>
            <a:endParaRPr lang="pt-BR" sz="12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475656" y="1700808"/>
            <a:ext cx="7704855" cy="100811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Valor do Benefício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b="1" dirty="0" smtClean="0">
                <a:solidFill>
                  <a:schemeClr val="tx1"/>
                </a:solidFill>
              </a:rPr>
              <a:t>{ (SCJul97 x PS – BPSJul97) x (N/360) + PEJul97 x (M /360)  } x FAB</a:t>
            </a:r>
          </a:p>
        </p:txBody>
      </p:sp>
    </p:spTree>
    <p:extLst>
      <p:ext uri="{BB962C8B-B14F-4D97-AF65-F5344CB8AC3E}">
        <p14:creationId xmlns:p14="http://schemas.microsoft.com/office/powerpoint/2010/main" val="28347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1835696" y="1340768"/>
            <a:ext cx="67687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 smtClean="0"/>
              <a:t>A Meta </a:t>
            </a:r>
            <a:r>
              <a:rPr lang="pt-BR" sz="1600" dirty="0" err="1" smtClean="0"/>
              <a:t>Previdencial</a:t>
            </a:r>
            <a:r>
              <a:rPr lang="pt-BR" sz="1600" dirty="0" smtClean="0"/>
              <a:t> dos benefícios do Plano CV I, intencionada, mas não assegurada, projetada individualmente por ocasião do cálculo da taxa de contribuição individual, expressa pela seguinte fórmula: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pt-BR" sz="1600" dirty="0" smtClean="0"/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pt-BR" sz="1600" dirty="0" smtClean="0"/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pt-BR" sz="1600" dirty="0" smtClean="0"/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pt-BR" sz="1600" dirty="0" smtClean="0"/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pt-BR" sz="16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 smtClean="0"/>
              <a:t>       </a:t>
            </a:r>
            <a:endParaRPr lang="pt-BR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-27384"/>
            <a:ext cx="7236296" cy="980728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</a:t>
            </a:r>
            <a:b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Cálculo do Benefício – Plano CV I</a:t>
            </a:r>
            <a:r>
              <a:rPr lang="pt-B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/>
            </a:r>
            <a:br>
              <a:rPr lang="pt-B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</a:b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367644" y="2204864"/>
            <a:ext cx="7704855" cy="100811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Meta </a:t>
            </a:r>
            <a:r>
              <a:rPr lang="pt-BR" sz="2000" b="1" dirty="0" err="1" smtClean="0">
                <a:solidFill>
                  <a:schemeClr val="tx1"/>
                </a:solidFill>
              </a:rPr>
              <a:t>Previdencial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 dirty="0" smtClean="0">
                <a:solidFill>
                  <a:schemeClr val="tx1"/>
                </a:solidFill>
              </a:rPr>
              <a:t>(80% x SP – BPS)  X </a:t>
            </a:r>
            <a:r>
              <a:rPr lang="pt-BR" b="1" u="sng" dirty="0" smtClean="0">
                <a:solidFill>
                  <a:schemeClr val="tx1"/>
                </a:solidFill>
              </a:rPr>
              <a:t>(N1 + N2)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                                  420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2293440"/>
              </p:ext>
            </p:extLst>
          </p:nvPr>
        </p:nvGraphicFramePr>
        <p:xfrm>
          <a:off x="1763688" y="3573016"/>
          <a:ext cx="7056784" cy="1843032"/>
        </p:xfrm>
        <a:graphic>
          <a:graphicData uri="http://schemas.openxmlformats.org/drawingml/2006/table">
            <a:tbl>
              <a:tblPr/>
              <a:tblGrid>
                <a:gridCol w="936104"/>
                <a:gridCol w="6120680"/>
              </a:tblGrid>
              <a:tr h="339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r>
                        <a:rPr lang="pt-BR" sz="1400" dirty="0" smtClean="0"/>
                        <a:t>Salário do participante projetado para a data da aposentadoria programada;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r>
                        <a:rPr lang="pt-BR" sz="1400" dirty="0" smtClean="0"/>
                        <a:t>Benefício projetado de aposentadoria da Previdência Social;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r>
                        <a:rPr lang="pt-BR" sz="1400" dirty="0" smtClean="0"/>
                        <a:t>Número de contribuições relativas ao serviço passado no patrocinador;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Número de contribuições relativas ao serviço no patrocinador entre a data da inscrição no plano e a data da aposentadoria programada do participante.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6355" y="321297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Onde: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91680" y="548993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Estatuto Plano CV I</a:t>
            </a:r>
          </a:p>
          <a:p>
            <a:pPr algn="just"/>
            <a:r>
              <a:rPr lang="pt-BR" sz="1600" b="1" dirty="0" smtClean="0"/>
              <a:t>Art. 74: </a:t>
            </a:r>
            <a:r>
              <a:rPr lang="pt-BR" sz="1600" dirty="0" smtClean="0"/>
              <a:t>O benefício de aposentadoria programada será calculado  financeira e atuarialmente, com base no saldo da conta individual do participante, existente na data da aposentadoria, sendo esse saldo deduzido do custeio das despesas administrativas de responsabilidade do participante assistido.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347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</a:t>
            </a: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Previdenciário </a:t>
            </a: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</a:t>
            </a: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Capef </a:t>
            </a:r>
            <a:endParaRPr lang="pt-BR" sz="16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Calculo 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</a:t>
            </a:r>
            <a:r>
              <a:rPr lang="pt-BR" sz="16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  <a:endParaRPr lang="pt-BR" sz="1600" b="1" kern="1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</a:t>
            </a: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  <p:extLst>
      <p:ext uri="{BB962C8B-B14F-4D97-AF65-F5344CB8AC3E}">
        <p14:creationId xmlns:p14="http://schemas.microsoft.com/office/powerpoint/2010/main" val="305186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240132" y="333375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pt-B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" y="4186337"/>
            <a:ext cx="6291263" cy="2166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95000"/>
              </a:lnSpc>
            </a:pPr>
            <a:endParaRPr lang="en-US" altLang="en-US" dirty="0"/>
          </a:p>
        </p:txBody>
      </p:sp>
      <p:sp>
        <p:nvSpPr>
          <p:cNvPr id="11" name="Retângulo 10"/>
          <p:cNvSpPr/>
          <p:nvPr/>
        </p:nvSpPr>
        <p:spPr>
          <a:xfrm>
            <a:off x="972616" y="-27384"/>
            <a:ext cx="8171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BD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Composição e Rentabilidade dos Investimentos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64088" y="6237312"/>
            <a:ext cx="20162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Posição: Dezembro/14</a:t>
            </a:r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5603"/>
              </p:ext>
            </p:extLst>
          </p:nvPr>
        </p:nvGraphicFramePr>
        <p:xfrm>
          <a:off x="1259632" y="1484779"/>
          <a:ext cx="7776863" cy="4679296"/>
        </p:xfrm>
        <a:graphic>
          <a:graphicData uri="http://schemas.openxmlformats.org/drawingml/2006/table">
            <a:tbl>
              <a:tblPr/>
              <a:tblGrid>
                <a:gridCol w="1098121"/>
                <a:gridCol w="1081319"/>
                <a:gridCol w="1090407"/>
                <a:gridCol w="799632"/>
                <a:gridCol w="1308488"/>
                <a:gridCol w="799632"/>
                <a:gridCol w="799632"/>
                <a:gridCol w="799632"/>
              </a:tblGrid>
              <a:tr h="24670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Política de Investimentos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Segmentos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Mês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467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Patrimônio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Part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Patrimônio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Part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 –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Renda Fixa</a:t>
                      </a:r>
                    </a:p>
                  </a:txBody>
                  <a:tcPr marL="47188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2.215.519,23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78,17%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2.404.286,02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79,08%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1,20%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13,93%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Multimercado</a:t>
                      </a:r>
                    </a:p>
                  </a:txBody>
                  <a:tcPr marL="47188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123.076,04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4,34%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117.191,42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3,86%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0,46%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12,22%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430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Renda Variável</a:t>
                      </a:r>
                    </a:p>
                  </a:txBody>
                  <a:tcPr marL="47188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125.993,04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4,45%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125.691,38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4,14%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0,70%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17,97%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15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Estruturados</a:t>
                      </a:r>
                    </a:p>
                  </a:txBody>
                  <a:tcPr marL="47188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8.718,41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0,31%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7.258,18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0,24%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-1,92%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-6,27%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Imóveis</a:t>
                      </a:r>
                    </a:p>
                  </a:txBody>
                  <a:tcPr marL="47188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274.693,57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9,69%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300.201,57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9,88%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4,70%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19,01%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430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Emprést e Financ</a:t>
                      </a:r>
                    </a:p>
                  </a:txBody>
                  <a:tcPr marL="47188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86.748,26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3,06%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84.962,89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2,80%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1,06%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13,76%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2565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Total dos Investimentos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2.834.748,55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100%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3.039.309,17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1,51%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14,59%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317488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Meta INPC + 5,75%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1,09%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12,34%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INPC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0,62%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6,23%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IPCA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0,78%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6,41%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IMA-B 5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-2,96%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16,60%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0,96%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10,81%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IFIX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-1,84%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-2,77%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IBX-50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-8,70%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-2,65%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09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IBOVESPA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-8,62%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-2,91%</a:t>
                      </a:r>
                    </a:p>
                  </a:txBody>
                  <a:tcPr marL="0" marR="47188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240132" y="333375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pt-B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7704" y="-2738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CV I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Composição e Rentabilidade dos Investimentos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29819"/>
              </p:ext>
            </p:extLst>
          </p:nvPr>
        </p:nvGraphicFramePr>
        <p:xfrm>
          <a:off x="1547664" y="1412781"/>
          <a:ext cx="7416819" cy="4591045"/>
        </p:xfrm>
        <a:graphic>
          <a:graphicData uri="http://schemas.openxmlformats.org/drawingml/2006/table">
            <a:tbl>
              <a:tblPr/>
              <a:tblGrid>
                <a:gridCol w="1061806"/>
                <a:gridCol w="152758"/>
                <a:gridCol w="1127557"/>
                <a:gridCol w="845783"/>
                <a:gridCol w="845783"/>
                <a:gridCol w="845783"/>
                <a:gridCol w="845783"/>
                <a:gridCol w="845783"/>
                <a:gridCol w="845783"/>
              </a:tblGrid>
              <a:tr h="24439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Política de Investimentos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Segmentos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Mês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4439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Patrimônio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Part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Patrimônio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Part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3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 –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Renda Fixa</a:t>
                      </a: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148.663,14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82,53%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254.301,32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91,99%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1,37%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15,24%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443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Renda Variável</a:t>
                      </a: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17.965,56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9,97%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7.932,81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2,87%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-10,33%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-7,92%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443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Estruturados</a:t>
                      </a: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11.122,37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6,17%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7.201,51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2,60%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1,21%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-1,24%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443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Imóveis</a:t>
                      </a: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768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Op. com Participantes</a:t>
                      </a: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2.376,31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1,32%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7.022,98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2,54%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1,08%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14,09%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3768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 –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Investim. no Exterior</a:t>
                      </a:r>
                    </a:p>
                  </a:txBody>
                  <a:tcPr marL="44341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2259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Total dos Investimentos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180.144,40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100%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276.458,62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0,96%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12,91%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337721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Meta IPCA + 5,50%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1,23%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FF"/>
                          </a:solidFill>
                          <a:latin typeface="+mj-lt"/>
                        </a:rPr>
                        <a:t>12,26%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INPC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0,62%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6,23%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IPCA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0,78%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6,41%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IMA-B 5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-2,96%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16,60%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0,96%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10,81%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IFIX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-1,84%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-2,77%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IBX-50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-8,70%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-2,65%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IBOVESPA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-8,62%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-2,91%</a:t>
                      </a:r>
                    </a:p>
                  </a:txBody>
                  <a:tcPr marL="0" marR="44341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85420" y="5962491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+mn-lt"/>
                <a:cs typeface="Calibri" panose="020F0502020204030204" pitchFamily="34" charset="0"/>
              </a:rPr>
              <a:t> Posição: Dezembro/14</a:t>
            </a:r>
            <a:endParaRPr lang="pt-BR" sz="1100" b="1" dirty="0"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240132" y="333375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pt-B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1720" y="-27384"/>
            <a:ext cx="7092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BD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Rentabilidade </a:t>
            </a: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dos </a:t>
            </a: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Investimentos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71399049"/>
              </p:ext>
            </p:extLst>
          </p:nvPr>
        </p:nvGraphicFramePr>
        <p:xfrm>
          <a:off x="0" y="1412776"/>
          <a:ext cx="909538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645333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Posição: Dez/14</a:t>
            </a:r>
            <a:endParaRPr lang="pt-BR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Cálculo </a:t>
            </a: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  <p:extLst>
      <p:ext uri="{BB962C8B-B14F-4D97-AF65-F5344CB8AC3E}">
        <p14:creationId xmlns:p14="http://schemas.microsoft.com/office/powerpoint/2010/main" val="120890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240132" y="333375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pt-B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11760" y="-27384"/>
            <a:ext cx="6696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CV I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Rentabilidade </a:t>
            </a:r>
            <a:r>
              <a:rPr lang="pt-B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dos </a:t>
            </a: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Investimentos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399775"/>
              </p:ext>
            </p:extLst>
          </p:nvPr>
        </p:nvGraphicFramePr>
        <p:xfrm>
          <a:off x="1" y="1412776"/>
          <a:ext cx="903649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645333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Posição: Dez/14</a:t>
            </a:r>
            <a:endParaRPr lang="pt-BR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99392"/>
            <a:ext cx="7452320" cy="1138773"/>
          </a:xfr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Planos Previdenciários - Plano BD </a:t>
            </a:r>
            <a:r>
              <a:rPr lang="pt-B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/>
            </a:r>
            <a:br>
              <a:rPr lang="pt-B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</a:br>
            <a:r>
              <a:rPr lang="pt-BR" sz="18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Tábua </a:t>
            </a:r>
            <a:r>
              <a:rPr lang="pt-BR" sz="18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de </a:t>
            </a:r>
            <a:r>
              <a:rPr lang="pt-BR" sz="18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Mortalidade </a:t>
            </a:r>
            <a:r>
              <a:rPr lang="pt-BR" sz="18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de </a:t>
            </a:r>
            <a:r>
              <a:rPr lang="pt-BR" sz="18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Válidos </a:t>
            </a:r>
            <a:r>
              <a:rPr lang="pt-BR" sz="18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(Probabilidades na RP2000U </a:t>
            </a:r>
            <a:r>
              <a:rPr lang="pt-BR" sz="1800" kern="1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Suav</a:t>
            </a:r>
            <a:r>
              <a:rPr lang="pt-BR" sz="18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. 15%) X Ocorrências de 2011 a </a:t>
            </a:r>
            <a:r>
              <a:rPr lang="pt-BR" sz="18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2014</a:t>
            </a:r>
            <a:endParaRPr lang="pt-BR" sz="2000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65434286"/>
              </p:ext>
            </p:extLst>
          </p:nvPr>
        </p:nvGraphicFramePr>
        <p:xfrm>
          <a:off x="2228850" y="1890712"/>
          <a:ext cx="6591622" cy="413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559824" y="652534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Posição: Dez/2014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14398" y="1711693"/>
            <a:ext cx="251358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2564904"/>
            <a:ext cx="1493912" cy="276999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Probabilidade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35896" y="2858604"/>
            <a:ext cx="1565920" cy="276999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Ocorrência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240132" y="333375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pt-BR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1333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" y="4186337"/>
            <a:ext cx="6291263" cy="2166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95000"/>
              </a:lnSpc>
            </a:pPr>
            <a:endParaRPr lang="en-US" altLang="en-US" dirty="0"/>
          </a:p>
        </p:txBody>
      </p:sp>
      <p:sp>
        <p:nvSpPr>
          <p:cNvPr id="11" name="Retângulo 10"/>
          <p:cNvSpPr/>
          <p:nvPr/>
        </p:nvSpPr>
        <p:spPr>
          <a:xfrm>
            <a:off x="1691680" y="0"/>
            <a:ext cx="7452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Planos Previdenciários - Plano D </a:t>
            </a:r>
          </a:p>
          <a:p>
            <a:pPr algn="r">
              <a:defRPr/>
            </a:pPr>
            <a:r>
              <a:rPr lang="pt-BR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Tábua de Mortalidade em valores acumulados até 2014</a:t>
            </a:r>
            <a:endParaRPr lang="pt-BR" sz="2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524328" y="6525344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Posição: Dez/2014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98874"/>
              </p:ext>
            </p:extLst>
          </p:nvPr>
        </p:nvGraphicFramePr>
        <p:xfrm>
          <a:off x="1907704" y="1700806"/>
          <a:ext cx="6173770" cy="3198452"/>
        </p:xfrm>
        <a:graphic>
          <a:graphicData uri="http://schemas.openxmlformats.org/drawingml/2006/table">
            <a:tbl>
              <a:tblPr/>
              <a:tblGrid>
                <a:gridCol w="1206086"/>
                <a:gridCol w="2322306"/>
                <a:gridCol w="1613628"/>
                <a:gridCol w="1031750"/>
              </a:tblGrid>
              <a:tr h="604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Faixa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Probabilidades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(RP-2000 U </a:t>
                      </a:r>
                      <a:r>
                        <a:rPr lang="pt-BR" sz="1400" b="1" i="0" u="none" strike="noStrike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Suav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. 15%)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Ocorrências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Diferença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0-55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56-59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60-65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66-69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43,26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70-75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76-79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0,36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7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80-120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Perfil</a:t>
            </a:r>
          </a:p>
          <a:p>
            <a:pPr>
              <a:defRPr/>
            </a:pPr>
            <a:r>
              <a:rPr lang="pt-BR" smtClean="0"/>
              <a:t>do Plano BD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7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861774"/>
          </a:xfr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Planos Previdenciários - Plano BD</a:t>
            </a: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Taxas </a:t>
            </a:r>
            <a:r>
              <a:rPr lang="pt-BR" sz="20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de Contribuição 2003 - </a:t>
            </a:r>
            <a:r>
              <a:rPr lang="pt-BR" sz="20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2015</a:t>
            </a:r>
            <a:endParaRPr lang="pt-BR" sz="3000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1187624" y="2132856"/>
          <a:ext cx="7956376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483768" y="-27384"/>
            <a:ext cx="666703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– Plano BD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Situação Atuarial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511472" y="1484784"/>
            <a:ext cx="2953122" cy="1512168"/>
          </a:xfrm>
          <a:prstGeom prst="roundRect">
            <a:avLst>
              <a:gd name="adj" fmla="val 33571"/>
            </a:avLst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Provisões Matemáticas </a:t>
            </a: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114300" lvl="1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dos Benefícios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Concedidos</a:t>
            </a: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114300" lvl="1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2.188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Milhões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512266" y="3284984"/>
            <a:ext cx="2952328" cy="1368152"/>
          </a:xfrm>
          <a:prstGeom prst="roundRect">
            <a:avLst>
              <a:gd name="adj" fmla="val 38716"/>
            </a:avLst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Provisões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Matemáticas 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dos Benefícios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 Conceder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R$ 738 Milhões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512266" y="4941168"/>
            <a:ext cx="2950281" cy="1080120"/>
          </a:xfrm>
          <a:prstGeom prst="roundRect">
            <a:avLst>
              <a:gd name="adj" fmla="val 35707"/>
            </a:avLst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Superávit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Atuarial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R$ 1,9 Milhões</a:t>
            </a:r>
          </a:p>
          <a:p>
            <a:pPr marL="114300" lvl="1" algn="ctr"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0,07% Prov. Mat.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979712" y="1484784"/>
            <a:ext cx="2956490" cy="4609182"/>
          </a:xfrm>
          <a:prstGeom prst="roundRect">
            <a:avLst>
              <a:gd name="adj" fmla="val 16667"/>
            </a:avLst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Patrimônio Líquido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para Cobertura das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Provisões Matemáticas</a:t>
            </a:r>
          </a:p>
          <a:p>
            <a:pPr marL="282575" lvl="2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2.928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Milhões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08210" y="364502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=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808410" y="298766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808410" y="465313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55882" y="6237718"/>
            <a:ext cx="4464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Fonte: Capef - Balanço Atuarial do Plano </a:t>
            </a:r>
            <a:r>
              <a:rPr lang="pt-BR" sz="1200" b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CV I </a:t>
            </a:r>
            <a:r>
              <a:rPr lang="pt-BR" sz="1200" b="1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- </a:t>
            </a:r>
            <a:r>
              <a:rPr lang="pt-BR" sz="1200" b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Dezembro/2014</a:t>
            </a:r>
            <a:endParaRPr lang="pt-BR" sz="1200" b="1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69781"/>
              </p:ext>
            </p:extLst>
          </p:nvPr>
        </p:nvGraphicFramePr>
        <p:xfrm>
          <a:off x="2267744" y="1548358"/>
          <a:ext cx="60960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84752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Destinação dos Resultados</a:t>
                      </a:r>
                      <a:endParaRPr lang="pt-BR" sz="1600" dirty="0"/>
                    </a:p>
                  </a:txBody>
                  <a:tcP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(em</a:t>
                      </a:r>
                      <a:r>
                        <a:rPr lang="pt-BR" sz="1600" baseline="0" dirty="0" smtClean="0"/>
                        <a:t> milhões)</a:t>
                      </a:r>
                      <a:endParaRPr lang="pt-BR" sz="1600" dirty="0"/>
                    </a:p>
                  </a:txBody>
                  <a:tcPr>
                    <a:solidFill>
                      <a:srgbClr val="36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Posição Dez/2013</a:t>
                      </a:r>
                      <a:endParaRPr lang="pt-BR" sz="16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20,5</a:t>
                      </a:r>
                      <a:endParaRPr lang="pt-BR" sz="1600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Resultado obtido em 2014</a:t>
                      </a:r>
                      <a:endParaRPr lang="pt-BR" sz="1600" dirty="0"/>
                    </a:p>
                  </a:txBody>
                  <a:tcPr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71,5</a:t>
                      </a:r>
                      <a:endParaRPr lang="pt-BR" sz="1600" dirty="0"/>
                    </a:p>
                  </a:txBody>
                  <a:tcPr anchor="ctr">
                    <a:solidFill>
                      <a:srgbClr val="ED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 – Posição Dez/2014</a:t>
                      </a:r>
                      <a:endParaRPr lang="pt-BR" sz="1600" b="1" baseline="0" dirty="0" smtClean="0"/>
                    </a:p>
                    <a:p>
                      <a:r>
                        <a:rPr lang="pt-BR" sz="1400" b="1" baseline="0" dirty="0" smtClean="0"/>
                        <a:t>(antes das destinações)</a:t>
                      </a:r>
                      <a:endParaRPr lang="pt-BR" sz="1400" b="1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92</a:t>
                      </a:r>
                      <a:endParaRPr lang="pt-BR" sz="1600" b="1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483768" y="-27384"/>
            <a:ext cx="666703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– Plano BD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Destinação dos Resultados 2014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930468"/>
              </p:ext>
            </p:extLst>
          </p:nvPr>
        </p:nvGraphicFramePr>
        <p:xfrm>
          <a:off x="2267744" y="3237200"/>
          <a:ext cx="6096000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368152"/>
                <a:gridCol w="184752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Destinação</a:t>
                      </a:r>
                      <a:endParaRPr lang="pt-BR" sz="1600"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Percentual</a:t>
                      </a:r>
                      <a:endParaRPr lang="pt-BR" sz="1600"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Consumo de</a:t>
                      </a:r>
                      <a:r>
                        <a:rPr lang="pt-BR" sz="1600" baseline="0" dirty="0" smtClean="0"/>
                        <a:t> Reservas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(R$ em milhões)</a:t>
                      </a:r>
                      <a:endParaRPr lang="pt-BR" sz="1600"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Recomposição acima do INPC</a:t>
                      </a:r>
                      <a:endParaRPr lang="pt-BR" sz="1600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1,07%</a:t>
                      </a:r>
                      <a:endParaRPr lang="pt-BR" sz="1600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26,9</a:t>
                      </a:r>
                      <a:endParaRPr lang="pt-BR" sz="1600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Redução da Meta Atuarial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0,25%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63,5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sz="1600" b="1" dirty="0" smtClean="0"/>
                        <a:t>Total – Posição Dez/2014</a:t>
                      </a:r>
                      <a:endParaRPr lang="pt-BR" sz="1600" b="1" baseline="0" dirty="0" smtClean="0"/>
                    </a:p>
                    <a:p>
                      <a:r>
                        <a:rPr lang="pt-BR" sz="1400" b="1" baseline="0" dirty="0" smtClean="0"/>
                        <a:t>(após destinações)</a:t>
                      </a:r>
                      <a:endParaRPr lang="pt-BR" sz="1400" b="1" dirty="0" smtClean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1,9</a:t>
                      </a:r>
                      <a:endParaRPr lang="pt-BR" sz="1600" b="1" dirty="0"/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7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444500" y="44624"/>
            <a:ext cx="6664004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Planos Previdenciários - Plano CV I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Calibri" panose="020F0502020204030204" pitchFamily="34" charset="0"/>
              </a:rPr>
              <a:t>Situação Atuarial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508105" y="2996951"/>
            <a:ext cx="3105082" cy="1944216"/>
          </a:xfrm>
          <a:prstGeom prst="roundRect">
            <a:avLst>
              <a:gd name="adj" fmla="val 24873"/>
            </a:avLst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Provisões Matemáticas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dos Benefícios a Conceder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R$ 263,43 Milhões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123728" y="1700808"/>
            <a:ext cx="3024336" cy="4392488"/>
          </a:xfrm>
          <a:prstGeom prst="roundRect">
            <a:avLst>
              <a:gd name="adj" fmla="val 16667"/>
            </a:avLst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Patrimônio Líquido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para Cobertura das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Provisões Matemáticas</a:t>
            </a:r>
          </a:p>
          <a:p>
            <a:pPr marL="282575" lvl="2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R$ 265,32 Milhões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148064" y="38610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948264" y="26369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948264" y="48691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508104" y="1700808"/>
            <a:ext cx="3105083" cy="986626"/>
          </a:xfrm>
          <a:prstGeom prst="roundRect">
            <a:avLst/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Provisões Matemáticas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dos Benefícios Concedidos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R$ 1,87 Milhões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555381" y="5238490"/>
            <a:ext cx="3105083" cy="854805"/>
          </a:xfrm>
          <a:prstGeom prst="roundRect">
            <a:avLst/>
          </a:prstGeom>
          <a:solidFill>
            <a:srgbClr val="36609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Superávit Atuarial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R$ 0,021 Milhão </a:t>
            </a:r>
          </a:p>
          <a:p>
            <a:pPr marL="168275" lvl="1" indent="-53975" algn="ctr">
              <a:defRPr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(0,008% Prov. Mat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.)</a:t>
            </a: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123728" y="6165709"/>
            <a:ext cx="4464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Fonte: Capef - Balanço Atuarial do Plano </a:t>
            </a:r>
            <a:r>
              <a:rPr lang="pt-BR" sz="1200" b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CV I </a:t>
            </a:r>
            <a:r>
              <a:rPr lang="pt-BR" sz="1200" b="1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- </a:t>
            </a:r>
            <a:r>
              <a:rPr lang="pt-BR" sz="1200" b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Dezembro/2014</a:t>
            </a:r>
            <a:endParaRPr lang="pt-BR" sz="1200" b="1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55044" y="1372393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+mj-lt"/>
                <a:cs typeface="Calibri" panose="020F0502020204030204" pitchFamily="34" charset="0"/>
              </a:rPr>
              <a:t>Entidade </a:t>
            </a:r>
            <a:r>
              <a:rPr lang="pt-BR" sz="1200" b="1" dirty="0">
                <a:latin typeface="+mj-lt"/>
                <a:cs typeface="Calibri" panose="020F0502020204030204" pitchFamily="34" charset="0"/>
              </a:rPr>
              <a:t>mais rentável do Nordeste e 5ª do Brasil em 2013, segundo ranking ‘Top Atuarial</a:t>
            </a:r>
            <a:r>
              <a:rPr lang="pt-BR" sz="1200" b="1" dirty="0" smtClean="0">
                <a:latin typeface="+mj-lt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45308" y="5538985"/>
            <a:ext cx="7110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latin typeface="+mj-lt"/>
                <a:cs typeface="Calibri" panose="020F0502020204030204" pitchFamily="34" charset="0"/>
              </a:rPr>
              <a:t>A rentabilidade </a:t>
            </a:r>
            <a:r>
              <a:rPr lang="pt-BR" sz="1200" b="1" dirty="0" smtClean="0">
                <a:latin typeface="+mj-lt"/>
                <a:cs typeface="Calibri" panose="020F0502020204030204" pitchFamily="34" charset="0"/>
              </a:rPr>
              <a:t>citada é </a:t>
            </a:r>
            <a:r>
              <a:rPr lang="pt-BR" sz="1200" b="1" dirty="0">
                <a:latin typeface="+mj-lt"/>
                <a:cs typeface="Calibri" panose="020F0502020204030204" pitchFamily="34" charset="0"/>
              </a:rPr>
              <a:t>o resultado de um cálculo </a:t>
            </a:r>
            <a:r>
              <a:rPr lang="pt-BR" sz="1200" b="1" dirty="0" smtClean="0">
                <a:latin typeface="+mj-lt"/>
                <a:cs typeface="Calibri" panose="020F0502020204030204" pitchFamily="34" charset="0"/>
              </a:rPr>
              <a:t>ponderado considerando-se </a:t>
            </a:r>
            <a:r>
              <a:rPr lang="pt-BR" sz="1200" b="1" dirty="0">
                <a:latin typeface="+mj-lt"/>
                <a:cs typeface="Calibri" panose="020F0502020204030204" pitchFamily="34" charset="0"/>
              </a:rPr>
              <a:t>o retorno e patrimônio de todos os planos da Entidade na posição de 31 de dezembro de 2013.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75156"/>
              </p:ext>
            </p:extLst>
          </p:nvPr>
        </p:nvGraphicFramePr>
        <p:xfrm>
          <a:off x="2813968" y="1824186"/>
          <a:ext cx="4457700" cy="3188335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1930400"/>
                <a:gridCol w="1917700"/>
              </a:tblGrid>
              <a:tr h="28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Nome da Entidade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Rent.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8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Previrb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Banesprev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8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Voslkswagen PP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Capef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13,49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8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Capesesp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8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Fundação Promon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Previdência Usiminas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E0"/>
                    </a:solidFill>
                  </a:tcPr>
                </a:tc>
              </a:tr>
              <a:tr h="28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Funcasal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9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974820" y="-27384"/>
            <a:ext cx="7133684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latin typeface="+mj-lt"/>
                <a:cs typeface="Calibri" panose="020F0502020204030204" pitchFamily="34" charset="0"/>
              </a:rPr>
              <a:t>Indicadores de Eficiência Operacional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Rentabilidade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71676" y="49925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 smtClean="0">
                <a:latin typeface="+mj-lt"/>
                <a:cs typeface="Calibri" panose="020F0502020204030204" pitchFamily="34" charset="0"/>
              </a:rPr>
              <a:t>Fonte: Revista Investidor Institucional – Julho de 2014</a:t>
            </a:r>
            <a:endParaRPr lang="pt-BR" sz="12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47664" y="16168"/>
            <a:ext cx="7560841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latin typeface="+mj-lt"/>
                <a:cs typeface="Calibri" panose="020F0502020204030204" pitchFamily="34" charset="0"/>
              </a:rPr>
              <a:t>Indicadores de Eficiência Operacional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Custo Por Participantes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48681" y="5111606"/>
            <a:ext cx="45354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Relação entre as Despesas Administrativas e o Total de Participantes</a:t>
            </a:r>
            <a:endParaRPr lang="pt-BR" sz="1100" b="1" dirty="0"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5365665"/>
            <a:ext cx="694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Conforme pesquisa da Superintendência Nacional de Previdência Complementar (PREVIC), última posição divulgada em dezembro/2012, esse indicador apresenta desempenho superior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média do mercado, </a:t>
            </a:r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inclusive se comparado à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Fundação dos Economiários Federais – FUNCEF </a:t>
            </a:r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(R$ 85,42); à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Fundação Petrobras de Seguridade Social – </a:t>
            </a:r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PETROS (R$ 96,85) e à </a:t>
            </a:r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Caixa de Previdência dos Funcionários do Banco do Brasil – PREVI (R$ 102,80</a:t>
            </a:r>
            <a:r>
              <a:rPr lang="pt-B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53099"/>
              </p:ext>
            </p:extLst>
          </p:nvPr>
        </p:nvGraphicFramePr>
        <p:xfrm>
          <a:off x="1691680" y="1412776"/>
          <a:ext cx="727280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1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_s1029"/>
          <p:cNvSpPr>
            <a:spLocks noChangeArrowheads="1"/>
          </p:cNvSpPr>
          <p:nvPr/>
        </p:nvSpPr>
        <p:spPr bwMode="auto">
          <a:xfrm>
            <a:off x="6278563" y="2322513"/>
            <a:ext cx="1800225" cy="10795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 smtClean="0">
                <a:solidFill>
                  <a:schemeClr val="bg1"/>
                </a:solidFill>
              </a:rPr>
              <a:t>Transferência Temporal de Renda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62467" name="_s1029"/>
          <p:cNvSpPr>
            <a:spLocks noChangeArrowheads="1"/>
          </p:cNvSpPr>
          <p:nvPr/>
        </p:nvSpPr>
        <p:spPr bwMode="auto">
          <a:xfrm>
            <a:off x="2274888" y="2378075"/>
            <a:ext cx="1800225" cy="10795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 smtClean="0">
                <a:solidFill>
                  <a:schemeClr val="bg1"/>
                </a:solidFill>
              </a:rPr>
              <a:t>Visão Antecipada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62468" name="_s1029"/>
          <p:cNvSpPr>
            <a:spLocks noChangeArrowheads="1"/>
          </p:cNvSpPr>
          <p:nvPr/>
        </p:nvSpPr>
        <p:spPr bwMode="auto">
          <a:xfrm>
            <a:off x="4284663" y="4797425"/>
            <a:ext cx="1800225" cy="10795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 smtClean="0">
                <a:solidFill>
                  <a:schemeClr val="bg1"/>
                </a:solidFill>
              </a:rPr>
              <a:t>Perda da Capacidade Laboral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62469" name="_s1029"/>
          <p:cNvSpPr>
            <a:spLocks noChangeArrowheads="1"/>
          </p:cNvSpPr>
          <p:nvPr/>
        </p:nvSpPr>
        <p:spPr bwMode="auto">
          <a:xfrm>
            <a:off x="2268538" y="4149725"/>
            <a:ext cx="1800225" cy="10795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 smtClean="0">
                <a:solidFill>
                  <a:schemeClr val="bg1"/>
                </a:solidFill>
              </a:rPr>
              <a:t>Proteção à Pessoa e à Família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62470" name="_s1029"/>
          <p:cNvSpPr>
            <a:spLocks noChangeArrowheads="1"/>
          </p:cNvSpPr>
          <p:nvPr/>
        </p:nvSpPr>
        <p:spPr bwMode="auto">
          <a:xfrm>
            <a:off x="4289425" y="1558925"/>
            <a:ext cx="1800225" cy="10795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 smtClean="0">
                <a:solidFill>
                  <a:schemeClr val="bg1"/>
                </a:solidFill>
              </a:rPr>
              <a:t>Preocupação com o Futuro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62471" name="_s1040"/>
          <p:cNvSpPr>
            <a:spLocks noChangeArrowheads="1"/>
          </p:cNvSpPr>
          <p:nvPr/>
        </p:nvSpPr>
        <p:spPr bwMode="auto">
          <a:xfrm>
            <a:off x="4146550" y="3070225"/>
            <a:ext cx="2089150" cy="1223963"/>
          </a:xfrm>
          <a:prstGeom prst="ellipse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>
                <a:solidFill>
                  <a:schemeClr val="bg1"/>
                </a:solidFill>
              </a:rPr>
              <a:t>PREVIDÊNCIA</a:t>
            </a:r>
          </a:p>
        </p:txBody>
      </p:sp>
      <p:sp>
        <p:nvSpPr>
          <p:cNvPr id="62472" name="_s1029"/>
          <p:cNvSpPr>
            <a:spLocks noChangeArrowheads="1"/>
          </p:cNvSpPr>
          <p:nvPr/>
        </p:nvSpPr>
        <p:spPr bwMode="auto">
          <a:xfrm>
            <a:off x="6300788" y="4076700"/>
            <a:ext cx="1800225" cy="10795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500" b="1" dirty="0" smtClean="0">
                <a:solidFill>
                  <a:schemeClr val="bg1"/>
                </a:solidFill>
              </a:rPr>
              <a:t>Renuncia do Consumo Atual</a:t>
            </a:r>
            <a:endParaRPr lang="pt-BR" sz="1500" b="1" dirty="0">
              <a:solidFill>
                <a:schemeClr val="bg1"/>
              </a:solidFill>
            </a:endParaRPr>
          </a:p>
        </p:txBody>
      </p:sp>
      <p:cxnSp>
        <p:nvCxnSpPr>
          <p:cNvPr id="62473" name="AutoShape 9"/>
          <p:cNvCxnSpPr>
            <a:cxnSpLocks noChangeShapeType="1"/>
            <a:stCxn id="62471" idx="1"/>
            <a:endCxn id="62467" idx="6"/>
          </p:cNvCxnSpPr>
          <p:nvPr/>
        </p:nvCxnSpPr>
        <p:spPr bwMode="auto">
          <a:xfrm flipH="1" flipV="1">
            <a:off x="4075113" y="2917825"/>
            <a:ext cx="377825" cy="331788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62474" name="AutoShape 10"/>
          <p:cNvCxnSpPr>
            <a:cxnSpLocks noChangeShapeType="1"/>
            <a:stCxn id="62471" idx="0"/>
            <a:endCxn id="62470" idx="4"/>
          </p:cNvCxnSpPr>
          <p:nvPr/>
        </p:nvCxnSpPr>
        <p:spPr bwMode="auto">
          <a:xfrm flipH="1" flipV="1">
            <a:off x="5189538" y="2638425"/>
            <a:ext cx="1587" cy="4318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62475" name="AutoShape 11"/>
          <p:cNvCxnSpPr>
            <a:cxnSpLocks noChangeShapeType="1"/>
          </p:cNvCxnSpPr>
          <p:nvPr/>
        </p:nvCxnSpPr>
        <p:spPr bwMode="auto">
          <a:xfrm flipV="1">
            <a:off x="5957888" y="2876550"/>
            <a:ext cx="349250" cy="3873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62476" name="AutoShape 12"/>
          <p:cNvCxnSpPr>
            <a:cxnSpLocks noChangeShapeType="1"/>
          </p:cNvCxnSpPr>
          <p:nvPr/>
        </p:nvCxnSpPr>
        <p:spPr bwMode="auto">
          <a:xfrm flipH="1">
            <a:off x="3851275" y="3933825"/>
            <a:ext cx="384175" cy="43021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62477" name="AutoShape 13"/>
          <p:cNvCxnSpPr>
            <a:cxnSpLocks noChangeShapeType="1"/>
          </p:cNvCxnSpPr>
          <p:nvPr/>
        </p:nvCxnSpPr>
        <p:spPr bwMode="auto">
          <a:xfrm>
            <a:off x="6227763" y="3789363"/>
            <a:ext cx="449262" cy="388937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</p:cxnSp>
      <p:cxnSp>
        <p:nvCxnSpPr>
          <p:cNvPr id="62478" name="AutoShape 14"/>
          <p:cNvCxnSpPr>
            <a:cxnSpLocks noChangeShapeType="1"/>
          </p:cNvCxnSpPr>
          <p:nvPr/>
        </p:nvCxnSpPr>
        <p:spPr bwMode="auto">
          <a:xfrm flipH="1">
            <a:off x="5219700" y="4292600"/>
            <a:ext cx="6350" cy="503238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763688" y="46946"/>
            <a:ext cx="730770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Cultura Previdenciária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Uma necessidade essencial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/>
      <p:bldP spid="62468" grpId="0" animBg="1"/>
      <p:bldP spid="62469" grpId="0" animBg="1"/>
      <p:bldP spid="62470" grpId="0" animBg="1"/>
      <p:bldP spid="624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47664" y="16168"/>
            <a:ext cx="7560841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latin typeface="+mj-lt"/>
                <a:cs typeface="Calibri" panose="020F0502020204030204" pitchFamily="34" charset="0"/>
              </a:rPr>
              <a:t>Indicadores de Eficiência Operacional</a:t>
            </a:r>
          </a:p>
          <a:p>
            <a:pPr algn="r"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Adesões Plano CV I</a:t>
            </a:r>
            <a:endParaRPr lang="pt-BR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35036779"/>
              </p:ext>
            </p:extLst>
          </p:nvPr>
        </p:nvGraphicFramePr>
        <p:xfrm>
          <a:off x="0" y="1412776"/>
          <a:ext cx="9144001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19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Calculo 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  <p:extLst>
      <p:ext uri="{BB962C8B-B14F-4D97-AF65-F5344CB8AC3E}">
        <p14:creationId xmlns:p14="http://schemas.microsoft.com/office/powerpoint/2010/main" val="33054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836712"/>
          </a:xfrm>
        </p:spPr>
        <p:txBody>
          <a:bodyPr/>
          <a:lstStyle/>
          <a:p>
            <a:r>
              <a:rPr lang="pt-BR" sz="30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Principais </a:t>
            </a:r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Demanda Judiciais</a:t>
            </a:r>
            <a:b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</a:br>
            <a:r>
              <a:rPr lang="pt-BR" sz="20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Plano BD</a:t>
            </a:r>
            <a:br>
              <a:rPr lang="pt-BR" sz="20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pt-BR" sz="20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/>
            </a:r>
            <a:br>
              <a:rPr lang="pt-BR" sz="2000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76076"/>
              </p:ext>
            </p:extLst>
          </p:nvPr>
        </p:nvGraphicFramePr>
        <p:xfrm>
          <a:off x="1835696" y="1556792"/>
          <a:ext cx="6768752" cy="1520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68752"/>
              </a:tblGrid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/>
                        <a:t>Teoria do </a:t>
                      </a:r>
                      <a:r>
                        <a:rPr lang="pt-BR" sz="1800" b="1" u="sng" dirty="0" err="1" smtClean="0"/>
                        <a:t>conglobamento</a:t>
                      </a:r>
                      <a:r>
                        <a:rPr lang="pt-BR" sz="1800" b="1" u="sng" baseline="0" dirty="0" smtClean="0"/>
                        <a:t> x Teoria da acumulação</a:t>
                      </a:r>
                      <a:endParaRPr lang="pt-BR" sz="1800" dirty="0"/>
                    </a:p>
                  </a:txBody>
                  <a:tcPr marL="89647" marR="89647" marT="44824" marB="44824" anchor="ctr">
                    <a:solidFill>
                      <a:srgbClr val="366092"/>
                    </a:solidFill>
                  </a:tcPr>
                </a:tc>
              </a:tr>
              <a:tr h="1148200">
                <a:tc>
                  <a:txBody>
                    <a:bodyPr/>
                    <a:lstStyle/>
                    <a:p>
                      <a:pPr algn="just"/>
                      <a:r>
                        <a:rPr lang="pt-BR" sz="1400" baseline="0" dirty="0" smtClean="0"/>
                        <a:t>Aplicação de um regime jurídico híbrido no cálculo do benefício, formado pelas melhores regras dos Regulamentos de 1994 e 1999. </a:t>
                      </a:r>
                    </a:p>
                    <a:p>
                      <a:pPr algn="just"/>
                      <a:r>
                        <a:rPr lang="pt-BR" sz="1400" baseline="0" dirty="0" smtClean="0"/>
                        <a:t>A tese de defesa da CAPEF prevalece, no sentido de que os benefícios dos assistidos devem se submeter a um único normativo, considerado mais benéfico em seu conjunto</a:t>
                      </a:r>
                      <a:endParaRPr lang="pt-BR" sz="1400" dirty="0"/>
                    </a:p>
                  </a:txBody>
                  <a:tcPr marL="89647" marR="89647" marT="44824" marB="44824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01401"/>
              </p:ext>
            </p:extLst>
          </p:nvPr>
        </p:nvGraphicFramePr>
        <p:xfrm>
          <a:off x="1835696" y="3284984"/>
          <a:ext cx="6768752" cy="1362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68752"/>
              </a:tblGrid>
              <a:tr h="297792"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/>
                        <a:t>Equiparação do adicional de função em comissão</a:t>
                      </a:r>
                      <a:r>
                        <a:rPr lang="pt-BR" sz="1800" b="1" u="none" baseline="0" dirty="0" smtClean="0"/>
                        <a:t>:</a:t>
                      </a:r>
                      <a:endParaRPr lang="pt-BR" sz="1800" dirty="0"/>
                    </a:p>
                  </a:txBody>
                  <a:tcPr marL="89647" marR="89647" marT="44824" marB="44824" anchor="ctr">
                    <a:solidFill>
                      <a:srgbClr val="366092"/>
                    </a:solidFill>
                  </a:tcPr>
                </a:tc>
              </a:tr>
              <a:tr h="998352">
                <a:tc>
                  <a:txBody>
                    <a:bodyPr/>
                    <a:lstStyle/>
                    <a:p>
                      <a:pPr algn="just"/>
                      <a:r>
                        <a:rPr lang="pt-BR" sz="1400" baseline="0" smtClean="0"/>
                        <a:t>aplicação </a:t>
                      </a:r>
                      <a:r>
                        <a:rPr lang="pt-BR" sz="1400" baseline="0" dirty="0" smtClean="0"/>
                        <a:t>do normativo originário, para permitir a equiparação do adicional de função em comissão do benefício com o adicional de função em comissão do novo PCR. O </a:t>
                      </a:r>
                      <a:r>
                        <a:rPr lang="pt-BR" sz="1400" baseline="0" dirty="0" err="1" smtClean="0"/>
                        <a:t>ribunal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smtClean="0"/>
                        <a:t>de  Justiça de Sergipe mudar o seu entendimento e editar a Súmula 10 de sua jurisprudência</a:t>
                      </a:r>
                      <a:endParaRPr lang="pt-BR" sz="1400" dirty="0"/>
                    </a:p>
                  </a:txBody>
                  <a:tcPr marL="89647" marR="89647" marT="44824" marB="44824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691"/>
              </p:ext>
            </p:extLst>
          </p:nvPr>
        </p:nvGraphicFramePr>
        <p:xfrm>
          <a:off x="1835696" y="4869160"/>
          <a:ext cx="6768752" cy="1152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68752"/>
              </a:tblGrid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Auxílio</a:t>
                      </a:r>
                      <a:r>
                        <a:rPr lang="pt-BR" sz="1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cesta-alimentação</a:t>
                      </a:r>
                      <a:endParaRPr lang="pt-BR" sz="1800" dirty="0">
                        <a:latin typeface="+mj-lt"/>
                      </a:endParaRPr>
                    </a:p>
                  </a:txBody>
                  <a:tcPr marL="89647" marR="89647" marT="44824" marB="44824" anchor="ctr">
                    <a:solidFill>
                      <a:srgbClr val="366092"/>
                    </a:solidFill>
                  </a:tcPr>
                </a:tc>
              </a:tr>
              <a:tr h="7881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 smtClean="0">
                          <a:latin typeface="+mj-lt"/>
                        </a:rPr>
                        <a:t>:</a:t>
                      </a:r>
                      <a:r>
                        <a:rPr lang="pt-BR" sz="1400" baseline="0" dirty="0" smtClean="0">
                          <a:latin typeface="+mj-lt"/>
                        </a:rPr>
                        <a:t> E</a:t>
                      </a:r>
                      <a:r>
                        <a:rPr lang="pt-BR" altLang="pt-BR" sz="1400" dirty="0" smtClean="0">
                          <a:latin typeface="+mj-lt"/>
                        </a:rPr>
                        <a:t>xtensão do auxílio cesta-alimentação pago aos funcionários do BNB aos benefícios dos assistidos e beneficiários-assistidos</a:t>
                      </a:r>
                      <a:r>
                        <a:rPr lang="pt-BR" altLang="pt-BR" sz="1400" baseline="0" dirty="0" smtClean="0">
                          <a:latin typeface="+mj-lt"/>
                        </a:rPr>
                        <a:t> (pensionistas)</a:t>
                      </a:r>
                      <a:r>
                        <a:rPr lang="pt-BR" altLang="pt-BR" sz="1400" dirty="0" smtClean="0">
                          <a:latin typeface="+mj-lt"/>
                        </a:rPr>
                        <a:t>. Os tribunais não estão concedendo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marL="89647" marR="89647" marT="44824" marB="448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28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22900"/>
              </p:ext>
            </p:extLst>
          </p:nvPr>
        </p:nvGraphicFramePr>
        <p:xfrm>
          <a:off x="1907704" y="4797152"/>
          <a:ext cx="7056784" cy="17337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6784"/>
              </a:tblGrid>
              <a:tr h="336502"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/>
                        <a:t>Art. 60, II, do Regulamento de 2003</a:t>
                      </a:r>
                      <a:endParaRPr lang="pt-BR" sz="1800" dirty="0"/>
                    </a:p>
                  </a:txBody>
                  <a:tcPr marL="89647" marR="89647" marT="44824" marB="44824" anchor="ctr">
                    <a:solidFill>
                      <a:srgbClr val="366092"/>
                    </a:solidFill>
                  </a:tcPr>
                </a:tc>
              </a:tr>
              <a:tr h="1223128">
                <a:tc>
                  <a:txBody>
                    <a:bodyPr/>
                    <a:lstStyle/>
                    <a:p>
                      <a:pPr algn="just"/>
                      <a:r>
                        <a:rPr lang="pt-BR" sz="1400" b="1" u="none" baseline="0" dirty="0" smtClean="0"/>
                        <a:t>: </a:t>
                      </a:r>
                      <a:r>
                        <a:rPr lang="pt-BR" sz="1400" b="0" u="none" baseline="0" dirty="0" smtClean="0"/>
                        <a:t>recebimento do benefício de suplementação de aposentadoria sem cessação do vínculo empregatício com o patrocinador. Encontram-se em </a:t>
                      </a:r>
                      <a:r>
                        <a:rPr lang="pt-BR" sz="1400" b="0" u="none" baseline="0" dirty="0" err="1" smtClean="0"/>
                        <a:t>fsae</a:t>
                      </a:r>
                      <a:r>
                        <a:rPr lang="pt-BR" sz="1400" b="0" u="none" baseline="0" dirty="0" smtClean="0"/>
                        <a:t> inicial]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As</a:t>
                      </a:r>
                      <a:r>
                        <a:rPr lang="pt-BR" sz="1400" baseline="0" dirty="0" smtClean="0"/>
                        <a:t> últimas decisões dos Tribunais superiores, tanto do Superior Tribunal de Justiça quanto do Tribunal Superior do Trabalho, revelam-se favoráveis à CAPEF, no sentido de reconhecer a validade do art. 3º, I, da Lei Complementar nº 108/2001.</a:t>
                      </a:r>
                      <a:endParaRPr lang="pt-BR" sz="1400" dirty="0" smtClean="0"/>
                    </a:p>
                    <a:p>
                      <a:pPr algn="just"/>
                      <a:endParaRPr lang="pt-BR" sz="1400" dirty="0"/>
                    </a:p>
                  </a:txBody>
                  <a:tcPr marL="89647" marR="89647" marT="44824" marB="44824"/>
                </a:tc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1524000" y="0"/>
            <a:ext cx="76200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Principais Demanda Judiciais</a:t>
            </a:r>
            <a:br>
              <a:rPr kumimoji="0" lang="pt-BR" sz="30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Plano BD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07878"/>
              </p:ext>
            </p:extLst>
          </p:nvPr>
        </p:nvGraphicFramePr>
        <p:xfrm>
          <a:off x="1907704" y="1263176"/>
          <a:ext cx="7056784" cy="17337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6784"/>
              </a:tblGrid>
              <a:tr h="282614"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/>
                        <a:t>Ações da AABNB</a:t>
                      </a:r>
                      <a:r>
                        <a:rPr lang="pt-BR" sz="1800" b="1" u="none" baseline="0" dirty="0" smtClean="0"/>
                        <a:t>:</a:t>
                      </a:r>
                      <a:endParaRPr lang="pt-BR" sz="1800" dirty="0"/>
                    </a:p>
                  </a:txBody>
                  <a:tcPr marL="89647" marR="89647" marT="44824" marB="44824" anchor="ctr">
                    <a:solidFill>
                      <a:srgbClr val="366092"/>
                    </a:solidFill>
                  </a:tcPr>
                </a:tc>
              </a:tr>
              <a:tr h="1301818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 AABNB ajuizou três ações. A primeira questiona</a:t>
                      </a:r>
                      <a:r>
                        <a:rPr lang="pt-BR" sz="1400" baseline="0" dirty="0" smtClean="0"/>
                        <a:t> o acordo geral de 2003. A segunda busca que sejam transferidos os recursos do BNB (provisões) destinados ao Plano BD. A terceira objetiva obrigar o BNB a aportar à CAPEF a sua parte do déficit 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/>
                        <a:t>A </a:t>
                      </a:r>
                      <a:r>
                        <a:rPr lang="pt-BR" sz="1400" baseline="0" dirty="0" err="1" smtClean="0"/>
                        <a:t>Capef</a:t>
                      </a:r>
                      <a:r>
                        <a:rPr lang="pt-BR" sz="1400" baseline="0" dirty="0" smtClean="0"/>
                        <a:t> pede e espera ser excluída do segundo e terceiro processo, porque considera que é parte interessada e não a responsável pelo provimento da pretensão</a:t>
                      </a:r>
                      <a:endParaRPr lang="pt-BR" sz="1400" dirty="0" smtClean="0"/>
                    </a:p>
                    <a:p>
                      <a:pPr algn="just"/>
                      <a:endParaRPr lang="pt-BR" sz="1400" dirty="0"/>
                    </a:p>
                  </a:txBody>
                  <a:tcPr marL="89647" marR="89647" marT="44824" marB="44824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13618"/>
              </p:ext>
            </p:extLst>
          </p:nvPr>
        </p:nvGraphicFramePr>
        <p:xfrm>
          <a:off x="1907704" y="3060712"/>
          <a:ext cx="7056784" cy="16644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6784"/>
              </a:tblGrid>
              <a:tr h="507984"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/>
                        <a:t>Responsabilização do</a:t>
                      </a:r>
                      <a:r>
                        <a:rPr lang="pt-BR" sz="1800" b="1" u="sng" baseline="0" dirty="0" smtClean="0"/>
                        <a:t> patrocinador por 2/3 do déficit</a:t>
                      </a:r>
                      <a:r>
                        <a:rPr lang="pt-BR" sz="1800" b="1" baseline="0" dirty="0" smtClean="0"/>
                        <a:t>:</a:t>
                      </a:r>
                      <a:endParaRPr lang="pt-BR" sz="1800" dirty="0"/>
                    </a:p>
                  </a:txBody>
                  <a:tcPr marL="89647" marR="89647" marT="44824" marB="44824" anchor="ctr">
                    <a:solidFill>
                      <a:srgbClr val="366092"/>
                    </a:solidFill>
                  </a:tcPr>
                </a:tc>
              </a:tr>
              <a:tr h="10041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400" dirty="0" smtClean="0">
                          <a:latin typeface="+mj-lt"/>
                        </a:rPr>
                        <a:t>Pede</a:t>
                      </a:r>
                      <a:r>
                        <a:rPr lang="pt-BR" altLang="pt-BR" sz="1400" baseline="0" dirty="0" smtClean="0">
                          <a:latin typeface="+mj-lt"/>
                        </a:rPr>
                        <a:t> aporte do</a:t>
                      </a:r>
                      <a:r>
                        <a:rPr lang="pt-BR" altLang="pt-BR" sz="1400" dirty="0" smtClean="0">
                          <a:latin typeface="+mj-lt"/>
                        </a:rPr>
                        <a:t> BNB pelo equacionamento de 2/3 do déficit do Plano BD. </a:t>
                      </a:r>
                      <a:r>
                        <a:rPr lang="pt-BR" sz="1400" dirty="0" smtClean="0">
                          <a:latin typeface="+mj-lt"/>
                        </a:rPr>
                        <a:t>Do mesmo modo que ocorre em relação às</a:t>
                      </a:r>
                      <a:r>
                        <a:rPr lang="pt-BR" sz="1400" baseline="0" dirty="0" smtClean="0">
                          <a:latin typeface="+mj-lt"/>
                        </a:rPr>
                        <a:t> ações da AABNB, a CAPEF espera ser excluídas dos seus processos, porque considera que o provimento da pretensão dos assistidos lhe é favorável.</a:t>
                      </a:r>
                      <a:endParaRPr lang="pt-BR" sz="1400" dirty="0" smtClean="0">
                        <a:latin typeface="+mj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 marL="89647" marR="89647" marT="44824" marB="448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52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Calculo 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  <p:extLst>
      <p:ext uri="{BB962C8B-B14F-4D97-AF65-F5344CB8AC3E}">
        <p14:creationId xmlns:p14="http://schemas.microsoft.com/office/powerpoint/2010/main" val="118265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538671" y="0"/>
            <a:ext cx="260532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anose="020F0502020204030204" pitchFamily="34" charset="0"/>
              </a:rPr>
              <a:t>Ações Capef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7296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979712" y="5805264"/>
            <a:ext cx="6819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5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9184" y="1268760"/>
            <a:ext cx="70932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Plano BD:  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Reduzir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 contribuição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extraordinária;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endParaRPr lang="pt-BR" sz="1600" dirty="0" smtClean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 Recompor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o reajuste do benefício de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2009;</a:t>
            </a: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Plano CV: 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Trabalhar a adesão, em parceria com o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BNB e Entidades,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de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1.026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funcionários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que estão sem cobertura previdenciária;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Implementar melhorias regulamentares no Plano CVI: reabertura de adesão  e de compra e tempo passado, datas de  cotas, ampliação de redutor. </a:t>
            </a: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endParaRPr lang="pt-BR" sz="1600" dirty="0" smtClean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pt-BR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Institucional: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 Implementar com a área de Comunicação do Banco o plano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de fomento à </a:t>
            </a: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previdência </a:t>
            </a: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complementar; </a:t>
            </a: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+mj-lt"/>
                <a:cs typeface="Calibri" panose="020F0502020204030204" pitchFamily="34" charset="0"/>
              </a:rPr>
              <a:t>Defender a </a:t>
            </a:r>
            <a:r>
              <a:rPr lang="pt-BR" sz="1600" dirty="0" smtClean="0">
                <a:latin typeface="+mj-lt"/>
                <a:cs typeface="Calibri" panose="020F0502020204030204" pitchFamily="34" charset="0"/>
              </a:rPr>
              <a:t>Entidade </a:t>
            </a:r>
            <a:r>
              <a:rPr lang="pt-BR" sz="1600" dirty="0">
                <a:latin typeface="+mj-lt"/>
                <a:cs typeface="Calibri" panose="020F0502020204030204" pitchFamily="34" charset="0"/>
              </a:rPr>
              <a:t>e integridade dos planos frente a demandas </a:t>
            </a:r>
            <a:r>
              <a:rPr lang="pt-BR" sz="1600" dirty="0" smtClean="0">
                <a:latin typeface="+mj-lt"/>
                <a:cs typeface="Calibri" panose="020F0502020204030204" pitchFamily="34" charset="0"/>
              </a:rPr>
              <a:t>judiciais.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endParaRPr lang="pt-BR" sz="1600" dirty="0" smtClean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6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Estreitar o relacionamento com os Participantes através de ações de Comunicação e dos Encontros com Participantes.</a:t>
            </a:r>
            <a:endParaRPr lang="pt-BR" sz="16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Opiniões e questionamentos</a:t>
            </a:r>
          </a:p>
          <a:p>
            <a:r>
              <a:rPr lang="pt-BR" dirty="0" smtClean="0"/>
              <a:t>Críticas e elogios</a:t>
            </a:r>
          </a:p>
          <a:p>
            <a:r>
              <a:rPr lang="pt-BR" dirty="0" smtClean="0"/>
              <a:t>Sugestões e Propostas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Perfil</a:t>
            </a:r>
          </a:p>
          <a:p>
            <a:pPr>
              <a:defRPr/>
            </a:pPr>
            <a:r>
              <a:rPr lang="pt-BR" smtClean="0"/>
              <a:t>do Plano BD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tal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600" y="1055340"/>
            <a:ext cx="9122255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 descr="São Luí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021" y="1025004"/>
            <a:ext cx="9140430" cy="5373216"/>
          </a:xfrm>
          <a:prstGeom prst="rect">
            <a:avLst/>
          </a:prstGeom>
        </p:spPr>
      </p:pic>
      <p:pic>
        <p:nvPicPr>
          <p:cNvPr id="16" name="Espaço Reservado para Conteúdo 4" descr="Teresina - 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42981" y="1007368"/>
            <a:ext cx="91503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Vit. Da Conqui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600" y="1025004"/>
            <a:ext cx="9107962" cy="5445224"/>
          </a:xfrm>
          <a:prstGeom prst="rect">
            <a:avLst/>
          </a:prstGeom>
        </p:spPr>
      </p:pic>
      <p:pic>
        <p:nvPicPr>
          <p:cNvPr id="13" name="Imagem 12" descr="Salvad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9678" y="1055340"/>
            <a:ext cx="9209490" cy="5470128"/>
          </a:xfrm>
          <a:prstGeom prst="rect">
            <a:avLst/>
          </a:prstGeom>
        </p:spPr>
      </p:pic>
      <p:pic>
        <p:nvPicPr>
          <p:cNvPr id="8" name="Imagem 7" descr="Arapira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7" y="1055340"/>
            <a:ext cx="9184991" cy="558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Maceió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1600" y="1042888"/>
            <a:ext cx="9082704" cy="5247381"/>
          </a:xfrm>
          <a:prstGeom prst="rect">
            <a:avLst/>
          </a:prstGeom>
        </p:spPr>
      </p:pic>
      <p:pic>
        <p:nvPicPr>
          <p:cNvPr id="9" name="Imagem 8" descr="Nat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0802" y="1042888"/>
            <a:ext cx="9198815" cy="5229200"/>
          </a:xfrm>
          <a:prstGeom prst="rect">
            <a:avLst/>
          </a:prstGeom>
        </p:spPr>
      </p:pic>
      <p:pic>
        <p:nvPicPr>
          <p:cNvPr id="10" name="Espaço Reservado para Conteúdo 4" descr="João Pessoa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-31600" y="1061542"/>
            <a:ext cx="9159512" cy="5755282"/>
          </a:xfrm>
        </p:spPr>
      </p:pic>
      <p:pic>
        <p:nvPicPr>
          <p:cNvPr id="11" name="Espaço Reservado para Conteúdo 4" descr="Petroli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-31600" y="1055340"/>
            <a:ext cx="9127588" cy="583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Recif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31600" y="1055340"/>
            <a:ext cx="9159512" cy="5216748"/>
          </a:xfrm>
          <a:prstGeom prst="rect">
            <a:avLst/>
          </a:prstGeom>
        </p:spPr>
      </p:pic>
      <p:pic>
        <p:nvPicPr>
          <p:cNvPr id="18" name="Imagem 17" descr="Montes Claro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2518" y="1055340"/>
            <a:ext cx="9167688" cy="5758316"/>
          </a:xfrm>
          <a:prstGeom prst="rect">
            <a:avLst/>
          </a:prstGeom>
        </p:spPr>
      </p:pic>
      <p:pic>
        <p:nvPicPr>
          <p:cNvPr id="19" name="Espaço Reservado para Conteúdo 6" descr="Aracaj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74729" y="629694"/>
            <a:ext cx="9115919" cy="596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 descr="Feira de Santan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27160" y="629694"/>
            <a:ext cx="9196972" cy="564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903728" y="188640"/>
            <a:ext cx="224027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Encontros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9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8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692275" y="210706"/>
            <a:ext cx="7451725" cy="55399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Canais de Atendimento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3728" y="836712"/>
            <a:ext cx="74168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  <a:defRPr/>
            </a:pPr>
            <a:r>
              <a:rPr lang="pt-BR" b="1" i="1" dirty="0">
                <a:solidFill>
                  <a:schemeClr val="accent2"/>
                </a:solidFill>
                <a:latin typeface="+mj-lt"/>
                <a:cs typeface="+mn-cs"/>
              </a:rPr>
              <a:t>		</a:t>
            </a:r>
            <a:endParaRPr lang="pt-BR" b="1" dirty="0" smtClean="0">
              <a:solidFill>
                <a:srgbClr val="0000CC"/>
              </a:solidFill>
              <a:latin typeface="+mj-lt"/>
              <a:cs typeface="+mn-cs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b="1" i="1" dirty="0" smtClean="0">
                <a:solidFill>
                  <a:schemeClr val="accent2"/>
                </a:solidFill>
                <a:latin typeface="+mj-lt"/>
                <a:cs typeface="+mn-cs"/>
              </a:rPr>
              <a:t> </a:t>
            </a:r>
            <a:r>
              <a:rPr lang="pt-BR" i="1" kern="0" dirty="0">
                <a:latin typeface="+mj-lt"/>
                <a:cs typeface="+mn-cs"/>
              </a:rPr>
              <a:t>		</a:t>
            </a: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kern="0" dirty="0" smtClean="0">
                <a:latin typeface="+mj-lt"/>
                <a:cs typeface="Calibri" panose="020F0502020204030204" pitchFamily="34" charset="0"/>
              </a:rPr>
              <a:t>0800 970 5775 ou 4020 1615 - </a:t>
            </a:r>
            <a:r>
              <a:rPr lang="pt-BR" dirty="0" smtClean="0">
                <a:latin typeface="+mj-lt"/>
                <a:cs typeface="Calibri" panose="020F0502020204030204" pitchFamily="34" charset="0"/>
              </a:rPr>
              <a:t>9h às 17h</a:t>
            </a:r>
            <a:r>
              <a:rPr lang="pt-BR" kern="0" dirty="0" smtClean="0">
                <a:latin typeface="+mj-lt"/>
                <a:cs typeface="Calibri" panose="020F0502020204030204" pitchFamily="34" charset="0"/>
              </a:rPr>
              <a:t>; 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kern="0" dirty="0" smtClean="0">
                <a:latin typeface="+mj-lt"/>
                <a:cs typeface="Calibri" panose="020F0502020204030204" pitchFamily="34" charset="0"/>
              </a:rPr>
              <a:t>Av. Santos Dumont, 771 – Centro CEP: 60.150-160</a:t>
            </a:r>
            <a:r>
              <a:rPr lang="pt-BR" dirty="0" smtClean="0">
                <a:latin typeface="+mj-lt"/>
                <a:cs typeface="Calibri" panose="020F0502020204030204" pitchFamily="34" charset="0"/>
              </a:rPr>
              <a:t> Fortaleza – CE;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dirty="0" smtClean="0">
                <a:latin typeface="+mj-lt"/>
                <a:cs typeface="Calibri" panose="020F0502020204030204" pitchFamily="34" charset="0"/>
              </a:rPr>
              <a:t>www.capef.com.br </a:t>
            </a:r>
            <a:r>
              <a:rPr lang="pt-BR" kern="0" dirty="0" smtClean="0">
                <a:latin typeface="+mj-lt"/>
                <a:cs typeface="Calibri" panose="020F0502020204030204" pitchFamily="34" charset="0"/>
              </a:rPr>
              <a:t>(Fale conosco) ou</a:t>
            </a: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kern="0" dirty="0" smtClean="0">
                <a:latin typeface="+mj-lt"/>
                <a:cs typeface="Calibri" panose="020F0502020204030204" pitchFamily="34" charset="0"/>
              </a:rPr>
              <a:t>e-mail: </a:t>
            </a:r>
            <a:r>
              <a:rPr lang="pt-BR" kern="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  <a:hlinkClick r:id="rId3"/>
              </a:rPr>
              <a:t>capef@capef.com.br</a:t>
            </a:r>
            <a:r>
              <a:rPr lang="pt-BR" kern="0" dirty="0" smtClean="0">
                <a:latin typeface="+mj-lt"/>
                <a:cs typeface="Calibri" panose="020F0502020204030204" pitchFamily="34" charset="0"/>
              </a:rPr>
              <a:t> /  </a:t>
            </a:r>
            <a:r>
              <a:rPr lang="pt-BR" dirty="0" smtClean="0">
                <a:latin typeface="+mj-lt"/>
                <a:cs typeface="Calibri" panose="020F0502020204030204" pitchFamily="34" charset="0"/>
                <a:hlinkClick r:id="rId4"/>
              </a:rPr>
              <a:t>ouvidoria@capef.com.br</a:t>
            </a:r>
            <a:r>
              <a:rPr lang="pt-BR" dirty="0" smtClean="0">
                <a:latin typeface="+mj-lt"/>
                <a:cs typeface="Calibri" panose="020F0502020204030204" pitchFamily="34" charset="0"/>
              </a:rPr>
              <a:t>;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kern="0" dirty="0" smtClean="0">
                <a:latin typeface="+mj-lt"/>
                <a:cs typeface="Calibri" panose="020F0502020204030204" pitchFamily="34" charset="0"/>
              </a:rPr>
              <a:t>(85) 4008-5710;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endParaRPr lang="pt-BR" sz="1000" kern="0" dirty="0" smtClean="0">
              <a:latin typeface="+mj-lt"/>
              <a:cs typeface="Calibri" panose="020F0502020204030204" pitchFamily="34" charset="0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pt-BR" dirty="0" smtClean="0">
                <a:latin typeface="+mj-lt"/>
                <a:cs typeface="Calibri" panose="020F0502020204030204" pitchFamily="34" charset="0"/>
              </a:rPr>
              <a:t>9h às 17h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pt-BR" i="1" kern="0" dirty="0">
              <a:latin typeface="+mj-lt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1840" y="5569576"/>
            <a:ext cx="176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www.capef.com.br</a:t>
            </a:r>
          </a:p>
        </p:txBody>
      </p:sp>
      <p:pic>
        <p:nvPicPr>
          <p:cNvPr id="8" name="Picture 4" descr="https://www.facebook.com/images/fb_icon_325x3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99" y="551731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196501" y="551731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@</a:t>
            </a:r>
            <a:r>
              <a:rPr lang="pt-BR" sz="1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capef</a:t>
            </a:r>
            <a:endParaRPr lang="pt-BR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35127" y="5569576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/</a:t>
            </a:r>
            <a:r>
              <a:rPr lang="pt-BR" sz="1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capefnaweb</a:t>
            </a:r>
            <a:endParaRPr lang="pt-BR" sz="1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6" descr="https://pbs.twimg.com/profile_images/431079614018899968/HQM2q1uT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1731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eviu.com.br/blog/wp-content/uploads/2014/05/Twitter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18" y="5517232"/>
            <a:ext cx="432129" cy="4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ng.clipart.me/graphics/thumbs/812/call-center-operator-vector-icon_8128646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1721056" y="1484784"/>
            <a:ext cx="438578" cy="4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ublicdomainvectors.org/photos/qubodup_16x16px-capable_black_and_white_icons_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62" y="2190232"/>
            <a:ext cx="374672" cy="3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s2.freepik.com/fotos-gratis/_318-99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31670"/>
            <a:ext cx="497330" cy="4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9.shutterstock.com/thumb_large/68929/68929,1310386403,16/stock-vector-vector-fax-machine-illustration-8079191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0" b="21777"/>
          <a:stretch/>
        </p:blipFill>
        <p:spPr bwMode="auto">
          <a:xfrm>
            <a:off x="1748145" y="3933056"/>
            <a:ext cx="397505" cy="3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://stockfresh.com/thumbs/redkoala/1919037_neg%C3%B3cio-pessoas-%C3%ADcones-escrit%C3%B3rio-pessoal-trabal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40772" r="63828" b="43745"/>
          <a:stretch/>
        </p:blipFill>
        <p:spPr bwMode="auto">
          <a:xfrm>
            <a:off x="1793222" y="4559524"/>
            <a:ext cx="316540" cy="4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9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232312" y="2564904"/>
            <a:ext cx="2699792" cy="147732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45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Obrigada</a:t>
            </a:r>
            <a:br>
              <a:rPr lang="pt-BR" sz="45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</a:br>
            <a:endParaRPr lang="pt-BR" sz="45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5587807" y="1614859"/>
            <a:ext cx="363589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99"/>
                </a:solidFill>
              </a:rPr>
              <a:t>Teto do INSS = R$ </a:t>
            </a:r>
            <a:r>
              <a:rPr lang="pt-BR" sz="1400" b="1" dirty="0" smtClean="0">
                <a:solidFill>
                  <a:srgbClr val="000099"/>
                </a:solidFill>
              </a:rPr>
              <a:t>4.663,75 </a:t>
            </a:r>
            <a:r>
              <a:rPr lang="pt-BR" sz="1400" dirty="0" smtClean="0">
                <a:solidFill>
                  <a:srgbClr val="000099"/>
                </a:solidFill>
              </a:rPr>
              <a:t>considerando o</a:t>
            </a:r>
            <a:r>
              <a:rPr lang="pt-BR" sz="1400" b="1" dirty="0" smtClean="0">
                <a:solidFill>
                  <a:srgbClr val="000099"/>
                </a:solidFill>
              </a:rPr>
              <a:t> Fator Previdenciário, </a:t>
            </a:r>
            <a:r>
              <a:rPr lang="pt-BR" sz="1400" dirty="0" smtClean="0">
                <a:solidFill>
                  <a:srgbClr val="000099"/>
                </a:solidFill>
              </a:rPr>
              <a:t>alcança um valor máximo de  +/-  </a:t>
            </a:r>
            <a:r>
              <a:rPr lang="pt-BR" sz="1400" b="1" u="sng" dirty="0" smtClean="0">
                <a:solidFill>
                  <a:srgbClr val="000099"/>
                </a:solidFill>
              </a:rPr>
              <a:t>R$ 3.120,00</a:t>
            </a:r>
            <a:r>
              <a:rPr lang="pt-BR" sz="1400" dirty="0" smtClean="0">
                <a:solidFill>
                  <a:srgbClr val="000099"/>
                </a:solidFill>
              </a:rPr>
              <a:t>.</a:t>
            </a:r>
            <a:endParaRPr lang="pt-BR" sz="1400" b="1" u="sng" dirty="0">
              <a:solidFill>
                <a:srgbClr val="000099"/>
              </a:solidFill>
            </a:endParaRP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b="1" dirty="0" smtClean="0">
                <a:solidFill>
                  <a:srgbClr val="000099"/>
                </a:solidFill>
              </a:rPr>
              <a:t>Fator </a:t>
            </a:r>
            <a:r>
              <a:rPr lang="pt-BR" sz="1400" b="1" dirty="0">
                <a:solidFill>
                  <a:srgbClr val="000099"/>
                </a:solidFill>
              </a:rPr>
              <a:t>Previdenciário</a:t>
            </a:r>
          </a:p>
          <a:p>
            <a:r>
              <a:rPr lang="pt-BR" sz="1400" dirty="0">
                <a:solidFill>
                  <a:srgbClr val="000099"/>
                </a:solidFill>
              </a:rPr>
              <a:t>Calcula o valor da aposentadoria </a:t>
            </a:r>
            <a:r>
              <a:rPr lang="pt-BR" sz="1400" dirty="0" smtClean="0">
                <a:solidFill>
                  <a:srgbClr val="000099"/>
                </a:solidFill>
              </a:rPr>
              <a:t>(INSS</a:t>
            </a:r>
            <a:r>
              <a:rPr lang="pt-BR" sz="1400" dirty="0">
                <a:solidFill>
                  <a:srgbClr val="000099"/>
                </a:solidFill>
              </a:rPr>
              <a:t>) por tempo de </a:t>
            </a:r>
            <a:r>
              <a:rPr lang="pt-BR" sz="1400" dirty="0" smtClean="0">
                <a:solidFill>
                  <a:srgbClr val="000099"/>
                </a:solidFill>
              </a:rPr>
              <a:t>contribuição e </a:t>
            </a:r>
            <a:r>
              <a:rPr lang="pt-BR" sz="1400" dirty="0">
                <a:solidFill>
                  <a:srgbClr val="000099"/>
                </a:solidFill>
              </a:rPr>
              <a:t>idade, entre outros </a:t>
            </a:r>
            <a:r>
              <a:rPr lang="pt-BR" sz="1400" dirty="0" smtClean="0">
                <a:solidFill>
                  <a:srgbClr val="000099"/>
                </a:solidFill>
              </a:rPr>
              <a:t>fatores</a:t>
            </a:r>
            <a:endParaRPr lang="pt-BR" sz="1400" dirty="0">
              <a:solidFill>
                <a:srgbClr val="000099"/>
              </a:solidFill>
            </a:endParaRPr>
          </a:p>
          <a:p>
            <a:endParaRPr lang="pt-BR" sz="1400" dirty="0">
              <a:solidFill>
                <a:srgbClr val="000099"/>
              </a:solidFill>
            </a:endParaRPr>
          </a:p>
          <a:p>
            <a:r>
              <a:rPr lang="pt-BR" sz="1400" dirty="0" smtClean="0">
                <a:solidFill>
                  <a:srgbClr val="000099"/>
                </a:solidFill>
              </a:rPr>
              <a:t>Reduz o </a:t>
            </a:r>
            <a:r>
              <a:rPr lang="pt-BR" sz="1400" dirty="0">
                <a:solidFill>
                  <a:srgbClr val="000099"/>
                </a:solidFill>
              </a:rPr>
              <a:t>teto do </a:t>
            </a:r>
            <a:r>
              <a:rPr lang="pt-BR" sz="1400" dirty="0" smtClean="0">
                <a:solidFill>
                  <a:srgbClr val="000099"/>
                </a:solidFill>
              </a:rPr>
              <a:t>INSS, em média, </a:t>
            </a:r>
          </a:p>
          <a:p>
            <a:r>
              <a:rPr lang="pt-BR" sz="1400" dirty="0" smtClean="0">
                <a:solidFill>
                  <a:srgbClr val="000099"/>
                </a:solidFill>
              </a:rPr>
              <a:t>de 20</a:t>
            </a:r>
            <a:r>
              <a:rPr lang="pt-BR" sz="1400" dirty="0">
                <a:solidFill>
                  <a:srgbClr val="000099"/>
                </a:solidFill>
              </a:rPr>
              <a:t>% e 30</a:t>
            </a:r>
            <a:r>
              <a:rPr lang="pt-BR" sz="1400" dirty="0" smtClean="0">
                <a:solidFill>
                  <a:srgbClr val="000099"/>
                </a:solidFill>
              </a:rPr>
              <a:t>%</a:t>
            </a:r>
            <a:r>
              <a:rPr lang="pt-BR" sz="1400" b="1" dirty="0" smtClean="0">
                <a:solidFill>
                  <a:srgbClr val="000099"/>
                </a:solidFill>
              </a:rPr>
              <a:t>.</a:t>
            </a:r>
            <a:endParaRPr lang="pt-BR" sz="1400" b="1" dirty="0">
              <a:solidFill>
                <a:srgbClr val="000099"/>
              </a:solidFill>
            </a:endParaRP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453437096"/>
              </p:ext>
            </p:extLst>
          </p:nvPr>
        </p:nvGraphicFramePr>
        <p:xfrm>
          <a:off x="2131423" y="1556792"/>
          <a:ext cx="58326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26"/>
          <p:cNvSpPr txBox="1"/>
          <p:nvPr/>
        </p:nvSpPr>
        <p:spPr>
          <a:xfrm rot="16200000">
            <a:off x="426024" y="282244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Cobertura Previdenciária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715599" y="5960313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Faixa Salarial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63688" y="46946"/>
            <a:ext cx="730770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Cultura Previdenciária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Planejamento Financeiro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619250" y="1485727"/>
            <a:ext cx="7200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 b="1" dirty="0"/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63688" y="46946"/>
            <a:ext cx="730770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Cultura Previdenciária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Planejamento Financeiro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011" y="1101286"/>
            <a:ext cx="7067550" cy="724942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25000"/>
                  </a:schemeClr>
                </a:solidFill>
              </a:rPr>
              <a:t>Renda previdenciária</a:t>
            </a:r>
            <a:endParaRPr lang="pt-BR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5526122"/>
              </p:ext>
            </p:extLst>
          </p:nvPr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1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"/>
          <p:cNvSpPr txBox="1">
            <a:spLocks noChangeArrowheads="1"/>
          </p:cNvSpPr>
          <p:nvPr/>
        </p:nvSpPr>
        <p:spPr bwMode="auto">
          <a:xfrm>
            <a:off x="1763687" y="1052736"/>
            <a:ext cx="7308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 b="1" dirty="0">
                <a:solidFill>
                  <a:srgbClr val="2D3289"/>
                </a:solidFill>
              </a:rPr>
              <a:t>Previdência Complementar : Alternativa de renda contínua para garantia de uma aposentadoria tranquila!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861743209"/>
              </p:ext>
            </p:extLst>
          </p:nvPr>
        </p:nvGraphicFramePr>
        <p:xfrm>
          <a:off x="1907704" y="2132856"/>
          <a:ext cx="6696744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3563888" y="64643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Faixa Salarial</a:t>
            </a:r>
          </a:p>
        </p:txBody>
      </p:sp>
      <p:sp>
        <p:nvSpPr>
          <p:cNvPr id="30" name="CaixaDeTexto 29"/>
          <p:cNvSpPr txBox="1"/>
          <p:nvPr/>
        </p:nvSpPr>
        <p:spPr>
          <a:xfrm rot="16200000">
            <a:off x="498032" y="354252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Cobertura Previdenciária</a:t>
            </a:r>
          </a:p>
        </p:txBody>
      </p:sp>
      <p:sp>
        <p:nvSpPr>
          <p:cNvPr id="31" name="CaixaDeTexto 30"/>
          <p:cNvSpPr txBox="1"/>
          <p:nvPr/>
        </p:nvSpPr>
        <p:spPr>
          <a:xfrm rot="16200000">
            <a:off x="7338792" y="386191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Previdência Complementar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763688" y="46946"/>
            <a:ext cx="730770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Cultura Previdenciária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Planejamento Financeiro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476673"/>
          </a:xfrm>
          <a:noFill/>
          <a:ln/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Agenda</a:t>
            </a:r>
            <a:endParaRPr lang="pt-BR" sz="3000" b="1" kern="12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8026" y="1269231"/>
            <a:ext cx="7200478" cy="5040089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Cultura Previdenciária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Previdência Complementar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Tipos de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Capef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Planos Previdenciários – BD e CV I: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Perfil - Funcionários Ativos BNB e Participantes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Características dos Planos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Cálculo </a:t>
            </a: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do Benefício dos planos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Resultados Capef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Composição e Rentabilidade das Carteiras de Investimentos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Situação Atuarial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Indicadores de Eficiência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Principais Demandas Judiciais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sz="16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Ações Capef</a:t>
            </a:r>
          </a:p>
        </p:txBody>
      </p:sp>
    </p:spTree>
    <p:extLst>
      <p:ext uri="{BB962C8B-B14F-4D97-AF65-F5344CB8AC3E}">
        <p14:creationId xmlns:p14="http://schemas.microsoft.com/office/powerpoint/2010/main" val="16094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436306" y="3356992"/>
            <a:ext cx="3240360" cy="2520280"/>
          </a:xfrm>
          <a:prstGeom prst="roundRect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eaLnBrk="0" hangingPunct="0">
              <a:buFont typeface="Arial" pitchFamily="34" charset="0"/>
              <a:buChar char="•"/>
            </a:pPr>
            <a:endParaRPr lang="pt-BR" sz="1400" b="1" dirty="0" smtClean="0"/>
          </a:p>
          <a:p>
            <a:pPr eaLnBrk="0" hangingPunct="0">
              <a:buFont typeface="Arial" pitchFamily="34" charset="0"/>
              <a:buChar char="•"/>
            </a:pPr>
            <a:endParaRPr lang="pt-BR" sz="1400" b="1" dirty="0"/>
          </a:p>
          <a:p>
            <a:pPr eaLnBrk="0" hangingPunct="0">
              <a:buFont typeface="Arial" pitchFamily="34" charset="0"/>
              <a:buChar char="•"/>
            </a:pPr>
            <a:endParaRPr lang="pt-BR" sz="1400" b="1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Sociedade Anônima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Fins lucrativos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Acessível a qualquer pessoa </a:t>
            </a:r>
            <a:r>
              <a:rPr lang="pt-BR" sz="1400" b="1" dirty="0" err="1" smtClean="0"/>
              <a:t>fisica</a:t>
            </a:r>
            <a:endParaRPr lang="pt-BR" sz="1400" b="1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Planos individuais ou coletivos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Regulamentação: SUSEP/MF;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Regras de </a:t>
            </a:r>
            <a:r>
              <a:rPr lang="pt-BR" sz="1400" b="1" dirty="0" err="1" smtClean="0"/>
              <a:t>investimento:CMN</a:t>
            </a:r>
            <a:r>
              <a:rPr lang="pt-BR" sz="1400" b="1" dirty="0" smtClean="0"/>
              <a:t>/MF</a:t>
            </a:r>
          </a:p>
          <a:p>
            <a:pPr eaLnBrk="0" hangingPunct="0">
              <a:buFont typeface="Arial" pitchFamily="34" charset="0"/>
              <a:buChar char="•"/>
            </a:pPr>
            <a:endParaRPr lang="pt-BR" sz="1400" b="1" dirty="0"/>
          </a:p>
          <a:p>
            <a:pPr eaLnBrk="0" hangingPunct="0">
              <a:buFont typeface="Arial" pitchFamily="34" charset="0"/>
              <a:buChar char="•"/>
            </a:pPr>
            <a:endParaRPr lang="pt-BR" sz="1400" b="1" dirty="0" smtClean="0"/>
          </a:p>
        </p:txBody>
      </p:sp>
      <p:sp>
        <p:nvSpPr>
          <p:cNvPr id="44" name="Colchete esquerdo 43"/>
          <p:cNvSpPr/>
          <p:nvPr/>
        </p:nvSpPr>
        <p:spPr>
          <a:xfrm rot="16200000" flipH="1">
            <a:off x="5184068" y="-639451"/>
            <a:ext cx="216024" cy="5040560"/>
          </a:xfrm>
          <a:prstGeom prst="leftBracke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1331641" y="6351711"/>
            <a:ext cx="7812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Órgão Regulador: Superintendência Nacional de Previdência Complementar - </a:t>
            </a:r>
            <a:r>
              <a:rPr lang="pt-BR" sz="1200" dirty="0" err="1" smtClean="0"/>
              <a:t>Previc</a:t>
            </a:r>
            <a:r>
              <a:rPr lang="pt-BR" sz="1200" dirty="0" smtClean="0"/>
              <a:t> (Ministério da Previdência Social)</a:t>
            </a:r>
            <a:endParaRPr lang="pt-BR" sz="1200" i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23928" y="1124744"/>
            <a:ext cx="2664296" cy="504056"/>
          </a:xfrm>
          <a:prstGeom prst="roundRect">
            <a:avLst/>
          </a:prstGeom>
          <a:solidFill>
            <a:srgbClr val="00214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Previdência no Brasil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07704" y="1988840"/>
            <a:ext cx="1944216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Regime Geral INSS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283968" y="1988840"/>
            <a:ext cx="1944216" cy="720080"/>
          </a:xfrm>
          <a:prstGeom prst="roundRect">
            <a:avLst/>
          </a:prstGeom>
          <a:solidFill>
            <a:srgbClr val="00214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Previdência Complementar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588224" y="1988840"/>
            <a:ext cx="2376264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/>
              <a:t>Regime Próprio dos Servidores Públicos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403648" y="3068960"/>
            <a:ext cx="3312368" cy="864096"/>
          </a:xfrm>
          <a:prstGeom prst="round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EAPC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Entidade Aberta de Previdência Complementar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40762" y="3356992"/>
            <a:ext cx="3456384" cy="2520280"/>
          </a:xfrm>
          <a:prstGeom prst="roundRect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eaLnBrk="0" hangingPunct="0">
              <a:buFont typeface="Arial" pitchFamily="34" charset="0"/>
              <a:buChar char="•"/>
            </a:pPr>
            <a:endParaRPr lang="pt-BR" sz="1400" b="1" dirty="0" smtClean="0"/>
          </a:p>
          <a:p>
            <a:pPr eaLnBrk="0" hangingPunct="0">
              <a:buFont typeface="Arial" pitchFamily="34" charset="0"/>
              <a:buChar char="•"/>
            </a:pPr>
            <a:endParaRPr lang="pt-BR" sz="1400" b="1" dirty="0"/>
          </a:p>
          <a:p>
            <a:pPr eaLnBrk="0" hangingPunct="0">
              <a:buFont typeface="Arial" pitchFamily="34" charset="0"/>
              <a:buChar char="•"/>
            </a:pPr>
            <a:endParaRPr lang="pt-BR" sz="1400" b="1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Fundação ou Sociedade Civil;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Fins não lucrativos;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Acessível a grupos específicos com base no vinculo empregatício ou associativo; planos coletivos; Regulamentação e fiscalização: MPS/PREVIC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sz="1400" b="1" dirty="0" smtClean="0"/>
              <a:t>Regras de Investimento: CMN/MF</a:t>
            </a:r>
          </a:p>
          <a:p>
            <a:pPr eaLnBrk="0" hangingPunct="0">
              <a:buFont typeface="Arial" pitchFamily="34" charset="0"/>
              <a:buChar char="•"/>
            </a:pPr>
            <a:endParaRPr lang="pt-BR" sz="1400" b="1" dirty="0"/>
          </a:p>
        </p:txBody>
      </p:sp>
      <p:cxnSp>
        <p:nvCxnSpPr>
          <p:cNvPr id="18" name="Conector reto 17"/>
          <p:cNvCxnSpPr>
            <a:stCxn id="5" idx="2"/>
            <a:endCxn id="7" idx="0"/>
          </p:cNvCxnSpPr>
          <p:nvPr/>
        </p:nvCxnSpPr>
        <p:spPr>
          <a:xfrm>
            <a:off x="5256076" y="1628800"/>
            <a:ext cx="0" cy="360040"/>
          </a:xfrm>
          <a:prstGeom prst="line">
            <a:avLst/>
          </a:prstGeom>
          <a:ln>
            <a:solidFill>
              <a:srgbClr val="00214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Conector angulado 55"/>
          <p:cNvCxnSpPr>
            <a:stCxn id="7" idx="2"/>
            <a:endCxn id="9" idx="3"/>
          </p:cNvCxnSpPr>
          <p:nvPr/>
        </p:nvCxnSpPr>
        <p:spPr>
          <a:xfrm rot="5400000">
            <a:off x="4590002" y="2834934"/>
            <a:ext cx="792088" cy="540060"/>
          </a:xfrm>
          <a:prstGeom prst="bentConnector2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Conector angulado 51"/>
          <p:cNvCxnSpPr/>
          <p:nvPr/>
        </p:nvCxnSpPr>
        <p:spPr>
          <a:xfrm>
            <a:off x="5220072" y="2708920"/>
            <a:ext cx="1080120" cy="792088"/>
          </a:xfrm>
          <a:prstGeom prst="bentConnector3">
            <a:avLst>
              <a:gd name="adj1" fmla="val 18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84" y="0"/>
            <a:ext cx="7487816" cy="908720"/>
          </a:xfrm>
        </p:spPr>
        <p:txBody>
          <a:bodyPr/>
          <a:lstStyle/>
          <a:p>
            <a:r>
              <a:rPr lang="pt-BR" sz="30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Previdenciário Brasileiro</a:t>
            </a:r>
            <a:r>
              <a:rPr lang="pt-BR" sz="28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pt-BR" sz="28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pt-BR" sz="2000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Previdência Complementar</a:t>
            </a:r>
            <a:endParaRPr lang="pt-BR" sz="2800" dirty="0">
              <a:latin typeface="+mn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08104" y="3068960"/>
            <a:ext cx="3528392" cy="864096"/>
          </a:xfrm>
          <a:prstGeom prst="round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EFPC</a:t>
            </a:r>
          </a:p>
          <a:p>
            <a:pPr algn="ctr" eaLnBrk="0" hangingPunct="0"/>
            <a:r>
              <a:rPr lang="pt-BR" sz="1400" b="1" dirty="0" smtClean="0">
                <a:solidFill>
                  <a:schemeClr val="bg1"/>
                </a:solidFill>
              </a:rPr>
              <a:t>Entidade Fechada de Previdência Complementar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Personalizada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00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17037</TotalTime>
  <Words>3884</Words>
  <Application>Microsoft Office PowerPoint</Application>
  <PresentationFormat>Apresentação na tela (4:3)</PresentationFormat>
  <Paragraphs>1283</Paragraphs>
  <Slides>49</Slides>
  <Notes>26</Notes>
  <HiddenSlides>6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MS PGothic</vt:lpstr>
      <vt:lpstr>MS PGothic</vt:lpstr>
      <vt:lpstr>Albertus Medium</vt:lpstr>
      <vt:lpstr>Arial</vt:lpstr>
      <vt:lpstr>Arial Narrow</vt:lpstr>
      <vt:lpstr>Calibri</vt:lpstr>
      <vt:lpstr>Wingdings</vt:lpstr>
      <vt:lpstr>Design padrão</vt:lpstr>
      <vt:lpstr>Apresentação do PowerPoint</vt:lpstr>
      <vt:lpstr>Agenda</vt:lpstr>
      <vt:lpstr>Agenda</vt:lpstr>
      <vt:lpstr>Apresentação do PowerPoint</vt:lpstr>
      <vt:lpstr>Apresentação do PowerPoint</vt:lpstr>
      <vt:lpstr>Renda previdenciária</vt:lpstr>
      <vt:lpstr>Apresentação do PowerPoint</vt:lpstr>
      <vt:lpstr>Agenda</vt:lpstr>
      <vt:lpstr>Sistema Previdenciário Brasileiro Previdência Complementar</vt:lpstr>
      <vt:lpstr>Apresentação do PowerPoint</vt:lpstr>
      <vt:lpstr>Apresentação do PowerPoint</vt:lpstr>
      <vt:lpstr>Apresentação do PowerPoint</vt:lpstr>
      <vt:lpstr>Agenda</vt:lpstr>
      <vt:lpstr>A Capef</vt:lpstr>
      <vt:lpstr>A Capef Planos Previdenciários – População e Patrimônio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Planos Previdenciários  Cálculo do Benefício – Plano BD  </vt:lpstr>
      <vt:lpstr>Planos Previdenciários  Cálculo do Benefício – Plano CV I 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Planos Previdenciários - Plano BD  Tábua de Mortalidade de Válidos (Probabilidades na RP2000U Suav. 15%) X Ocorrências de 2011 a 2014</vt:lpstr>
      <vt:lpstr>Apresentação do PowerPoint</vt:lpstr>
      <vt:lpstr>Apresentação do PowerPoint</vt:lpstr>
      <vt:lpstr>Planos Previdenciários - Plano BD Taxas de Contribuição 2003 - 2015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Principais Demanda Judiciais Plano BD  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Canais de Atendimento</vt:lpstr>
      <vt:lpstr>Obrigada </vt:lpstr>
    </vt:vector>
  </TitlesOfParts>
  <Company>CAPEF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de Investimentos 2008</dc:title>
  <dc:creator>neva9100</dc:creator>
  <cp:lastModifiedBy>Laecio Rabelo</cp:lastModifiedBy>
  <cp:revision>938</cp:revision>
  <cp:lastPrinted>2014-08-14T21:39:12Z</cp:lastPrinted>
  <dcterms:created xsi:type="dcterms:W3CDTF">2007-11-12T15:33:18Z</dcterms:created>
  <dcterms:modified xsi:type="dcterms:W3CDTF">2015-03-20T16:12:48Z</dcterms:modified>
</cp:coreProperties>
</file>