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4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5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t-BR" sz="6000" dirty="0"/>
              <a:t>Geopolítica atual: um tempo de mudanças profundas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t-BR" dirty="0"/>
              <a:t>60ª Reunião DO CONSELHO de representantes da </a:t>
            </a:r>
            <a:r>
              <a:rPr lang="pt-BR" dirty="0" err="1"/>
              <a:t>afbnb</a:t>
            </a:r>
            <a:endParaRPr lang="pt-BR" dirty="0"/>
          </a:p>
          <a:p>
            <a:pPr algn="ctr"/>
            <a:r>
              <a:rPr lang="pt-BR" dirty="0"/>
              <a:t>Prof. Fabio Maia Sobral - </a:t>
            </a:r>
            <a:r>
              <a:rPr lang="pt-BR" dirty="0" err="1"/>
              <a:t>ufc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83010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BRICS e G 77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Surgem alternativas econômicas;</a:t>
            </a:r>
          </a:p>
          <a:p>
            <a:r>
              <a:rPr lang="pt-BR" dirty="0"/>
              <a:t>Novas reorganizações para responder à elevação das taxas de juros que provocaram as crises das dívidas periféricas;</a:t>
            </a:r>
          </a:p>
          <a:p>
            <a:r>
              <a:rPr lang="pt-BR" dirty="0"/>
              <a:t>As alternativas ao capitalismo de taxas de lucro altas;</a:t>
            </a:r>
          </a:p>
        </p:txBody>
      </p:sp>
    </p:spTree>
    <p:extLst>
      <p:ext uri="{BB962C8B-B14F-4D97-AF65-F5344CB8AC3E}">
        <p14:creationId xmlns:p14="http://schemas.microsoft.com/office/powerpoint/2010/main" val="14875523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Um Possível Papel Reservado ao Brasil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Ponte entre os dois mundos;</a:t>
            </a:r>
          </a:p>
          <a:p>
            <a:r>
              <a:rPr lang="pt-BR" dirty="0"/>
              <a:t>Financiador de países do Sul Global;</a:t>
            </a:r>
          </a:p>
          <a:p>
            <a:r>
              <a:rPr lang="pt-BR" dirty="0" err="1"/>
              <a:t>Reindustrialização</a:t>
            </a:r>
            <a:r>
              <a:rPr lang="pt-BR" dirty="0"/>
              <a:t> não concentradora de renda;</a:t>
            </a:r>
          </a:p>
        </p:txBody>
      </p:sp>
    </p:spTree>
    <p:extLst>
      <p:ext uri="{BB962C8B-B14F-4D97-AF65-F5344CB8AC3E}">
        <p14:creationId xmlns:p14="http://schemas.microsoft.com/office/powerpoint/2010/main" val="138496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Reformas Necessárias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Universidades;</a:t>
            </a:r>
          </a:p>
          <a:p>
            <a:r>
              <a:rPr lang="pt-BR" dirty="0"/>
              <a:t>Bancos de desenvolvimento;</a:t>
            </a:r>
          </a:p>
          <a:p>
            <a:r>
              <a:rPr lang="pt-BR" dirty="0"/>
              <a:t>Mentalidade governamental.</a:t>
            </a:r>
          </a:p>
        </p:txBody>
      </p:sp>
    </p:spTree>
    <p:extLst>
      <p:ext uri="{BB962C8B-B14F-4D97-AF65-F5344CB8AC3E}">
        <p14:creationId xmlns:p14="http://schemas.microsoft.com/office/powerpoint/2010/main" val="2699342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Há um Futuro Possível e a Ser Pensado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6917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Obrigado!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197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 Superação de Uma Era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contraste entre a concentração de renda das corporações e a economia instável capitalista;</a:t>
            </a:r>
          </a:p>
          <a:p>
            <a:r>
              <a:rPr lang="pt-BR" dirty="0"/>
              <a:t>A China e a sua classe média;</a:t>
            </a:r>
          </a:p>
          <a:p>
            <a:r>
              <a:rPr lang="pt-BR" dirty="0"/>
              <a:t>O Partido Democrata americano e o “New Green </a:t>
            </a:r>
            <a:r>
              <a:rPr lang="pt-BR" dirty="0" err="1"/>
              <a:t>Deal</a:t>
            </a:r>
            <a:r>
              <a:rPr lang="pt-BR" dirty="0"/>
              <a:t>”;</a:t>
            </a:r>
          </a:p>
        </p:txBody>
      </p:sp>
    </p:spTree>
    <p:extLst>
      <p:ext uri="{BB962C8B-B14F-4D97-AF65-F5344CB8AC3E}">
        <p14:creationId xmlns:p14="http://schemas.microsoft.com/office/powerpoint/2010/main" val="73254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Dois Tipos de Capitalismo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capitalismo de taxa de lucro: mercantilismo, colonialismo, imperialismo;</a:t>
            </a:r>
          </a:p>
          <a:p>
            <a:r>
              <a:rPr lang="pt-BR" dirty="0"/>
              <a:t>O capitalismo de massa de lucro: metrópoles capitalistas e “New </a:t>
            </a:r>
            <a:r>
              <a:rPr lang="pt-BR" dirty="0" err="1"/>
              <a:t>Deal</a:t>
            </a:r>
            <a:r>
              <a:rPr lang="pt-BR" dirty="0"/>
              <a:t>” americano;</a:t>
            </a:r>
          </a:p>
          <a:p>
            <a:r>
              <a:rPr lang="pt-BR" dirty="0"/>
              <a:t>Os países dependentes e sua industrialização ameaçadora;</a:t>
            </a:r>
          </a:p>
        </p:txBody>
      </p:sp>
    </p:spTree>
    <p:extLst>
      <p:ext uri="{BB962C8B-B14F-4D97-AF65-F5344CB8AC3E}">
        <p14:creationId xmlns:p14="http://schemas.microsoft.com/office/powerpoint/2010/main" val="4014137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Inflação e Juros: desindustrialização do Sul Global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Inflação de alimentos nos anos 60;</a:t>
            </a:r>
          </a:p>
          <a:p>
            <a:r>
              <a:rPr lang="pt-BR" dirty="0"/>
              <a:t>Inflação da energia fóssil;</a:t>
            </a:r>
          </a:p>
          <a:p>
            <a:r>
              <a:rPr lang="pt-BR" dirty="0"/>
              <a:t>Teoria dos juros como combate à inflação;</a:t>
            </a:r>
          </a:p>
          <a:p>
            <a:r>
              <a:rPr lang="pt-BR" dirty="0"/>
              <a:t>Resultado foi o desmonte econômico e social dos países periféricos, exceto a China;</a:t>
            </a:r>
          </a:p>
        </p:txBody>
      </p:sp>
    </p:spTree>
    <p:extLst>
      <p:ext uri="{BB962C8B-B14F-4D97-AF65-F5344CB8AC3E}">
        <p14:creationId xmlns:p14="http://schemas.microsoft.com/office/powerpoint/2010/main" val="236248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O Retorno ao Capitalismo Brutal de Taxa de lucros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Concentração de renda;</a:t>
            </a:r>
          </a:p>
          <a:p>
            <a:r>
              <a:rPr lang="pt-BR" dirty="0"/>
              <a:t>Privatizações;</a:t>
            </a:r>
          </a:p>
          <a:p>
            <a:r>
              <a:rPr lang="pt-BR" dirty="0"/>
              <a:t>Corte de gastos públicos;</a:t>
            </a:r>
          </a:p>
          <a:p>
            <a:r>
              <a:rPr lang="pt-BR" dirty="0"/>
              <a:t>Endividamento;</a:t>
            </a:r>
          </a:p>
          <a:p>
            <a:r>
              <a:rPr lang="pt-BR" dirty="0"/>
              <a:t>Queda da massa salarial;</a:t>
            </a:r>
          </a:p>
        </p:txBody>
      </p:sp>
    </p:spTree>
    <p:extLst>
      <p:ext uri="{BB962C8B-B14F-4D97-AF65-F5344CB8AC3E}">
        <p14:creationId xmlns:p14="http://schemas.microsoft.com/office/powerpoint/2010/main" val="342289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A Industrialização Chinesa: a sua Lei de Joint Ventures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Exigência de sócio local;</a:t>
            </a:r>
          </a:p>
          <a:p>
            <a:r>
              <a:rPr lang="pt-BR" dirty="0"/>
              <a:t>Só 25% dos lucros podem ser remetidos ao exterior;</a:t>
            </a:r>
          </a:p>
          <a:p>
            <a:r>
              <a:rPr lang="pt-BR" dirty="0"/>
              <a:t>75% dos lucros devem ser reinvestidos internamente;</a:t>
            </a:r>
          </a:p>
          <a:p>
            <a:r>
              <a:rPr lang="pt-BR" dirty="0"/>
              <a:t>Repasse da tecnologia ao sócio local;</a:t>
            </a:r>
          </a:p>
        </p:txBody>
      </p:sp>
    </p:spTree>
    <p:extLst>
      <p:ext uri="{BB962C8B-B14F-4D97-AF65-F5344CB8AC3E}">
        <p14:creationId xmlns:p14="http://schemas.microsoft.com/office/powerpoint/2010/main" val="3870248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Qual a Vantagem para as Corporações na China?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imensa extração de mais-valia;</a:t>
            </a:r>
          </a:p>
          <a:p>
            <a:r>
              <a:rPr lang="pt-BR" dirty="0"/>
              <a:t>Baixos salários e extrema produtividade;</a:t>
            </a:r>
          </a:p>
          <a:p>
            <a:r>
              <a:rPr lang="pt-BR" dirty="0"/>
              <a:t>Um mercado consumidor gigantesco;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1772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Crise de 2008 e suas Consequências Econômicas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A China criou o plano de superação da dependência dos mercados europeu e americano;</a:t>
            </a:r>
          </a:p>
          <a:p>
            <a:r>
              <a:rPr lang="pt-BR" dirty="0"/>
              <a:t>750 milhões nas camadas médias;</a:t>
            </a:r>
          </a:p>
          <a:p>
            <a:r>
              <a:rPr lang="pt-BR" dirty="0"/>
              <a:t>O RCEP: maior acordo de livre comércio do mundo;</a:t>
            </a:r>
          </a:p>
          <a:p>
            <a:r>
              <a:rPr lang="pt-BR" dirty="0"/>
              <a:t>Iniciativa Cinturão e Rota (</a:t>
            </a:r>
            <a:r>
              <a:rPr lang="pt-BR" dirty="0" err="1"/>
              <a:t>Belt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Road </a:t>
            </a:r>
            <a:r>
              <a:rPr lang="pt-BR" dirty="0" err="1"/>
              <a:t>Initiative</a:t>
            </a:r>
            <a:r>
              <a:rPr lang="pt-BR" dirty="0"/>
              <a:t>): Rota da Seda 2;</a:t>
            </a:r>
          </a:p>
          <a:p>
            <a:r>
              <a:rPr lang="pt-BR" dirty="0"/>
              <a:t>Acordos bilaterais no Cáucaso, no Golfo Pérsico, na África e na América Latina;</a:t>
            </a:r>
          </a:p>
        </p:txBody>
      </p:sp>
    </p:spTree>
    <p:extLst>
      <p:ext uri="{BB962C8B-B14F-4D97-AF65-F5344CB8AC3E}">
        <p14:creationId xmlns:p14="http://schemas.microsoft.com/office/powerpoint/2010/main" val="3864768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Um Novo Padrão Monetário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Yuan como moeda não centrada em títulos de dívidas públicas, mas em mercadorias reais;</a:t>
            </a:r>
          </a:p>
          <a:p>
            <a:r>
              <a:rPr lang="pt-BR" dirty="0"/>
              <a:t>O provável colapso do mercado de câmbio e dívida Londres – Nova Iorque;</a:t>
            </a:r>
          </a:p>
          <a:p>
            <a:r>
              <a:rPr lang="pt-BR" dirty="0"/>
              <a:t>Uma ameaça real ao dólar e suas moedas associadas;</a:t>
            </a:r>
          </a:p>
        </p:txBody>
      </p:sp>
    </p:spTree>
    <p:extLst>
      <p:ext uri="{BB962C8B-B14F-4D97-AF65-F5344CB8AC3E}">
        <p14:creationId xmlns:p14="http://schemas.microsoft.com/office/powerpoint/2010/main" val="2143374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Í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437</TotalTime>
  <Words>438</Words>
  <Application>Microsoft Office PowerPoint</Application>
  <PresentationFormat>Widescreen</PresentationFormat>
  <Paragraphs>55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Íon</vt:lpstr>
      <vt:lpstr>Geopolítica atual: um tempo de mudanças profundas</vt:lpstr>
      <vt:lpstr>A Superação de Uma Era</vt:lpstr>
      <vt:lpstr>Dois Tipos de Capitalismo</vt:lpstr>
      <vt:lpstr>Inflação e Juros: desindustrialização do Sul Global</vt:lpstr>
      <vt:lpstr>O Retorno ao Capitalismo Brutal de Taxa de lucros</vt:lpstr>
      <vt:lpstr>A Industrialização Chinesa: a sua Lei de Joint Ventures</vt:lpstr>
      <vt:lpstr>Qual a Vantagem para as Corporações na China?</vt:lpstr>
      <vt:lpstr>Crise de 2008 e suas Consequências Econômicas</vt:lpstr>
      <vt:lpstr>Um Novo Padrão Monetário</vt:lpstr>
      <vt:lpstr>BRICS e G 77</vt:lpstr>
      <vt:lpstr>Um Possível Papel Reservado ao Brasil</vt:lpstr>
      <vt:lpstr>Reformas Necessárias</vt:lpstr>
      <vt:lpstr>Há um Futuro Possível e a Ser Pensado</vt:lpstr>
      <vt:lpstr>Obrigado!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Geopolítica atual: um tempo de mudanças profundas</dc:title>
  <dc:creator>Fabio Sobral</dc:creator>
  <cp:lastModifiedBy>Usuário Convidado</cp:lastModifiedBy>
  <cp:revision>15</cp:revision>
  <dcterms:created xsi:type="dcterms:W3CDTF">2023-09-21T17:40:19Z</dcterms:created>
  <dcterms:modified xsi:type="dcterms:W3CDTF">2023-09-22T01:07:40Z</dcterms:modified>
</cp:coreProperties>
</file>